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media/image28.png" ContentType="image/png"/>
  <Override PartName="/ppt/media/image26.png" ContentType="image/png"/>
  <Override PartName="/ppt/media/image24.png" ContentType="image/png"/>
  <Override PartName="/ppt/media/image23.png" ContentType="image/png"/>
  <Override PartName="/ppt/media/image7.png" ContentType="image/png"/>
  <Override PartName="/ppt/media/image11.png" ContentType="image/png"/>
  <Override PartName="/ppt/media/image2.png" ContentType="image/png"/>
  <Override PartName="/ppt/media/image17.png" ContentType="image/png"/>
  <Override PartName="/ppt/media/image27.svg" ContentType="image/svg"/>
  <Override PartName="/ppt/media/image8.png" ContentType="image/png"/>
  <Override PartName="/ppt/media/image29.svg" ContentType="image/svg"/>
  <Override PartName="/ppt/media/image9.png" ContentType="image/png"/>
  <Override PartName="/ppt/media/image31.svg" ContentType="image/svg"/>
  <Override PartName="/ppt/media/image20.png" ContentType="image/png"/>
  <Override PartName="/ppt/media/image13.png" ContentType="image/png"/>
  <Override PartName="/ppt/media/image4.png" ContentType="image/png"/>
  <Override PartName="/ppt/media/image12.svg" ContentType="image/svg"/>
  <Override PartName="/ppt/media/image30.png" ContentType="image/png"/>
  <Override PartName="/ppt/media/image32.png" ContentType="image/png"/>
  <Override PartName="/ppt/media/image10.png" ContentType="image/png"/>
  <Override PartName="/ppt/media/image1.png" ContentType="image/png"/>
  <Override PartName="/ppt/media/image33.png" ContentType="image/png"/>
  <Override PartName="/ppt/media/image15.png" ContentType="image/png"/>
  <Override PartName="/ppt/media/image5.png" ContentType="image/png"/>
  <Override PartName="/ppt/media/image6.png" ContentType="image/png"/>
  <Override PartName="/ppt/media/image25.svg" ContentType="image/svg"/>
  <Override PartName="/ppt/media/image3.png" ContentType="image/png"/>
  <Override PartName="/ppt/media/image14.svg" ContentType="image/svg"/>
  <Override PartName="/ppt/media/image16.svg" ContentType="image/svg"/>
  <Override PartName="/ppt/media/image18.svg" ContentType="image/svg"/>
  <Override PartName="/ppt/media/image19.png" ContentType="image/png"/>
  <Override PartName="/ppt/media/image21.png" ContentType="image/png"/>
  <Override PartName="/ppt/media/image2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6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386813E9-3B6E-4F7F-BD20-017A703AB181}"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680" cy="3085560"/>
          </a:xfrm>
          <a:prstGeom prst="rect">
            <a:avLst/>
          </a:prstGeom>
          <a:ln w="0">
            <a:noFill/>
          </a:ln>
        </p:spPr>
      </p:sp>
      <p:sp>
        <p:nvSpPr>
          <p:cNvPr id="25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2" name="PlaceHolder 3"/>
          <p:cNvSpPr>
            <a:spLocks noGrp="1"/>
          </p:cNvSpPr>
          <p:nvPr>
            <p:ph type="sldNum" idx="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F8D57DD-CCCB-4D33-8117-A2A59955E60A}"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5680" cy="3085560"/>
          </a:xfrm>
          <a:prstGeom prst="rect">
            <a:avLst/>
          </a:prstGeom>
          <a:ln w="0">
            <a:noFill/>
          </a:ln>
        </p:spPr>
      </p:sp>
      <p:sp>
        <p:nvSpPr>
          <p:cNvPr id="27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9" name="PlaceHolder 3"/>
          <p:cNvSpPr>
            <a:spLocks noGrp="1"/>
          </p:cNvSpPr>
          <p:nvPr>
            <p:ph type="sldNum" idx="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30283AB-F710-4763-84F0-78240318C39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5680" cy="3085560"/>
          </a:xfrm>
          <a:prstGeom prst="rect">
            <a:avLst/>
          </a:prstGeom>
          <a:ln w="0">
            <a:noFill/>
          </a:ln>
        </p:spPr>
      </p:sp>
      <p:sp>
        <p:nvSpPr>
          <p:cNvPr id="28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2" name="PlaceHolder 3"/>
          <p:cNvSpPr>
            <a:spLocks noGrp="1"/>
          </p:cNvSpPr>
          <p:nvPr>
            <p:ph type="sldNum" idx="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FE2B826-5701-4FE7-82DA-E42D541D761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5680" cy="3085560"/>
          </a:xfrm>
          <a:prstGeom prst="rect">
            <a:avLst/>
          </a:prstGeom>
          <a:ln w="0">
            <a:noFill/>
          </a:ln>
        </p:spPr>
      </p:sp>
      <p:sp>
        <p:nvSpPr>
          <p:cNvPr id="28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5" name="PlaceHolder 3"/>
          <p:cNvSpPr>
            <a:spLocks noGrp="1"/>
          </p:cNvSpPr>
          <p:nvPr>
            <p:ph type="sldNum" idx="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9A317B1-8A2D-4F44-94B2-90B6BB15058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5680" cy="3085560"/>
          </a:xfrm>
          <a:prstGeom prst="rect">
            <a:avLst/>
          </a:prstGeom>
          <a:ln w="0">
            <a:noFill/>
          </a:ln>
        </p:spPr>
      </p:sp>
      <p:sp>
        <p:nvSpPr>
          <p:cNvPr id="28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8" name="PlaceHolder 3"/>
          <p:cNvSpPr>
            <a:spLocks noGrp="1"/>
          </p:cNvSpPr>
          <p:nvPr>
            <p:ph type="sldNum" idx="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D2F74B4-81C9-432C-909D-1EE2EB28473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680" cy="3085560"/>
          </a:xfrm>
          <a:prstGeom prst="rect">
            <a:avLst/>
          </a:prstGeom>
          <a:ln w="0">
            <a:noFill/>
          </a:ln>
        </p:spPr>
      </p:sp>
      <p:sp>
        <p:nvSpPr>
          <p:cNvPr id="29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1" name="PlaceHolder 3"/>
          <p:cNvSpPr>
            <a:spLocks noGrp="1"/>
          </p:cNvSpPr>
          <p:nvPr>
            <p:ph type="sldNum" idx="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F94C735-97AE-4301-92EA-6A95A7A9715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5680" cy="3085560"/>
          </a:xfrm>
          <a:prstGeom prst="rect">
            <a:avLst/>
          </a:prstGeom>
          <a:ln w="0">
            <a:noFill/>
          </a:ln>
        </p:spPr>
      </p:sp>
      <p:sp>
        <p:nvSpPr>
          <p:cNvPr id="29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4" name="PlaceHolder 3"/>
          <p:cNvSpPr>
            <a:spLocks noGrp="1"/>
          </p:cNvSpPr>
          <p:nvPr>
            <p:ph type="sldNum" idx="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2164DEB-C4B5-4CF4-83E0-5429582F5D3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680" cy="3085560"/>
          </a:xfrm>
          <a:prstGeom prst="rect">
            <a:avLst/>
          </a:prstGeom>
          <a:ln w="0">
            <a:noFill/>
          </a:ln>
        </p:spPr>
      </p:sp>
      <p:sp>
        <p:nvSpPr>
          <p:cNvPr id="25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5"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B4C2C0B-A93F-4A16-B187-0EC572E33332}"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5680" cy="3085560"/>
          </a:xfrm>
          <a:prstGeom prst="rect">
            <a:avLst/>
          </a:prstGeom>
          <a:ln w="0">
            <a:noFill/>
          </a:ln>
        </p:spPr>
      </p:sp>
      <p:sp>
        <p:nvSpPr>
          <p:cNvPr id="2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58" name="PlaceHolder 3"/>
          <p:cNvSpPr>
            <a:spLocks noGrp="1"/>
          </p:cNvSpPr>
          <p:nvPr>
            <p:ph type="sldNum" idx="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C044963-FBBF-4F19-91F6-581CE7FA76B0}"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5680" cy="3085560"/>
          </a:xfrm>
          <a:prstGeom prst="rect">
            <a:avLst/>
          </a:prstGeom>
          <a:ln w="0">
            <a:noFill/>
          </a:ln>
        </p:spPr>
      </p:sp>
      <p:sp>
        <p:nvSpPr>
          <p:cNvPr id="26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1"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3B69611-B105-45DB-9A38-680FDC0CF340}"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5680" cy="3085560"/>
          </a:xfrm>
          <a:prstGeom prst="rect">
            <a:avLst/>
          </a:prstGeom>
          <a:ln w="0">
            <a:noFill/>
          </a:ln>
        </p:spPr>
      </p:sp>
      <p:sp>
        <p:nvSpPr>
          <p:cNvPr id="26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4"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5317C3F-2C06-448E-9C2C-12E8D0F7D559}"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5680" cy="3085560"/>
          </a:xfrm>
          <a:prstGeom prst="rect">
            <a:avLst/>
          </a:prstGeom>
          <a:ln w="0">
            <a:noFill/>
          </a:ln>
        </p:spPr>
      </p:sp>
      <p:sp>
        <p:nvSpPr>
          <p:cNvPr id="26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67"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9BCE729-7D25-48F3-ACA4-8B4CB3555B51}"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1143000"/>
            <a:ext cx="5485680" cy="3085560"/>
          </a:xfrm>
          <a:prstGeom prst="rect">
            <a:avLst/>
          </a:prstGeom>
          <a:ln w="0">
            <a:noFill/>
          </a:ln>
        </p:spPr>
      </p:sp>
      <p:sp>
        <p:nvSpPr>
          <p:cNvPr id="26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0" name="PlaceHolder 3"/>
          <p:cNvSpPr>
            <a:spLocks noGrp="1"/>
          </p:cNvSpPr>
          <p:nvPr>
            <p:ph type="sldNum" idx="1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B92C83C-C43A-4169-9F39-3868EE56E573}"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5680" cy="3085560"/>
          </a:xfrm>
          <a:prstGeom prst="rect">
            <a:avLst/>
          </a:prstGeom>
          <a:ln w="0">
            <a:noFill/>
          </a:ln>
        </p:spPr>
      </p:sp>
      <p:sp>
        <p:nvSpPr>
          <p:cNvPr id="27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3" name="PlaceHolder 3"/>
          <p:cNvSpPr>
            <a:spLocks noGrp="1"/>
          </p:cNvSpPr>
          <p:nvPr>
            <p:ph type="sldNum" idx="1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7D4377A-A6B5-4F54-A276-C9D64EF44D50}"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5680" cy="3085560"/>
          </a:xfrm>
          <a:prstGeom prst="rect">
            <a:avLst/>
          </a:prstGeom>
          <a:ln w="0">
            <a:noFill/>
          </a:ln>
        </p:spPr>
      </p:sp>
      <p:sp>
        <p:nvSpPr>
          <p:cNvPr id="27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6" name="PlaceHolder 3"/>
          <p:cNvSpPr>
            <a:spLocks noGrp="1"/>
          </p:cNvSpPr>
          <p:nvPr>
            <p:ph type="sldNum" idx="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6A100B0-9FBF-4DA3-BBF8-39B25A78E87C}"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
        <p:nvSpPr>
          <p:cNvPr id="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
        <p:nvSpPr>
          <p:cNvPr id="4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4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4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
        <p:nvSpPr>
          <p:cNvPr id="45"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6"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47"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4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9"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
        <p:nvSpPr>
          <p:cNvPr id="5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5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5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_">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
        <p:nvSpPr>
          <p:cNvPr id="5"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9"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
        <p:nvSpPr>
          <p:cNvPr id="1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1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_">
    <p:spTree>
      <p:nvGrpSpPr>
        <p:cNvPr id="1" name=""/>
        <p:cNvGrpSpPr/>
        <p:nvPr/>
      </p:nvGrpSpPr>
      <p:grpSpPr>
        <a:xfrm>
          <a:off x="0" y="0"/>
          <a:ext cx="0" cy="0"/>
          <a:chOff x="0" y="0"/>
          <a:chExt cx="0" cy="0"/>
        </a:xfrm>
      </p:grpSpPr>
      <p:sp>
        <p:nvSpPr>
          <p:cNvPr id="15"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1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9"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
        <p:nvSpPr>
          <p:cNvPr id="2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2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
        <p:nvSpPr>
          <p:cNvPr id="25"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7"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
        <p:nvSpPr>
          <p:cNvPr id="30"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1"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32"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33"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4"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
        <p:nvSpPr>
          <p:cNvPr id="35" name="Shape 0"/>
          <p:cNvSpPr/>
          <p:nvPr/>
        </p:nvSpPr>
        <p:spPr>
          <a:xfrm>
            <a:off x="0" y="0"/>
            <a:ext cx="14629680" cy="8228880"/>
          </a:xfrm>
          <a:prstGeom prst="rect">
            <a:avLst/>
          </a:prstGeom>
          <a:solidFill>
            <a:srgbClr val="f6f4f4"/>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6" name="Shape 1"/>
          <p:cNvSpPr/>
          <p:nvPr/>
        </p:nvSpPr>
        <p:spPr>
          <a:xfrm>
            <a:off x="0" y="0"/>
            <a:ext cx="14629680" cy="8228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37" name="Image 0" descr="preencoded.png">
            <a:hlinkClick r:id="rId2"/>
          </p:cNvPr>
          <p:cNvPicPr/>
          <p:nvPr/>
        </p:nvPicPr>
        <p:blipFill>
          <a:blip r:embed="rId3"/>
          <a:stretch/>
        </p:blipFill>
        <p:spPr>
          <a:xfrm>
            <a:off x="12839040" y="7749720"/>
            <a:ext cx="1721880" cy="410760"/>
          </a:xfrm>
          <a:prstGeom prst="rect">
            <a:avLst/>
          </a:prstGeom>
          <a:noFill/>
          <a:ln w="0">
            <a:noFill/>
          </a:ln>
        </p:spPr>
      </p:pic>
      <p:sp>
        <p:nvSpPr>
          <p:cNvPr id="3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9"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Shape 0"/>
          <p:cNvSpPr/>
          <p:nvPr/>
        </p:nvSpPr>
        <p:spPr>
          <a:xfrm>
            <a:off x="0" y="0"/>
            <a:ext cx="14629680" cy="8228880"/>
          </a:xfrm>
          <a:prstGeom prst="rect">
            <a:avLst/>
          </a:prstGeom>
          <a:solidFill>
            <a:srgbClr val="0c0c0c"/>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56" name="Shape 1"/>
          <p:cNvSpPr/>
          <p:nvPr/>
        </p:nvSpPr>
        <p:spPr>
          <a:xfrm>
            <a:off x="0" y="0"/>
            <a:ext cx="14629680" cy="8228880"/>
          </a:xfrm>
          <a:prstGeom prst="rect">
            <a:avLst/>
          </a:prstGeom>
          <a:solidFill>
            <a:srgbClr val="272525"/>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57" name="Image 0" descr="preencoded.png">
            <a:hlinkClick r:id="rId2"/>
          </p:cNvPr>
          <p:cNvPicPr/>
          <p:nvPr/>
        </p:nvPicPr>
        <p:blipFill>
          <a:blip r:embed="rId3"/>
          <a:stretch/>
        </p:blipFill>
        <p:spPr>
          <a:xfrm>
            <a:off x="12839040" y="7749720"/>
            <a:ext cx="1721880" cy="4107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2"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github.com/hugues2024/todo-work-sessions" TargetMode="External"/><Relationship Id="rId3" Type="http://schemas.openxmlformats.org/officeDocument/2006/relationships/slideLayout" Target="../slideLayouts/slideLayout4.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svg"/><Relationship Id="rId3" Type="http://schemas.openxmlformats.org/officeDocument/2006/relationships/image" Target="../media/image26.png"/><Relationship Id="rId4" Type="http://schemas.openxmlformats.org/officeDocument/2006/relationships/image" Target="../media/image27.svg"/><Relationship Id="rId5" Type="http://schemas.openxmlformats.org/officeDocument/2006/relationships/image" Target="../media/image28.png"/><Relationship Id="rId6" Type="http://schemas.openxmlformats.org/officeDocument/2006/relationships/image" Target="../media/image29.svg"/><Relationship Id="rId7" Type="http://schemas.openxmlformats.org/officeDocument/2006/relationships/image" Target="../media/image30.png"/><Relationship Id="rId8" Type="http://schemas.openxmlformats.org/officeDocument/2006/relationships/image" Target="../media/image31.svg"/><Relationship Id="rId9" Type="http://schemas.openxmlformats.org/officeDocument/2006/relationships/image" Target="../media/image32.png"/><Relationship Id="rId10"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Relationship Id="rId3"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0.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5.png"/><Relationship Id="rId7" Type="http://schemas.openxmlformats.org/officeDocument/2006/relationships/image" Target="../media/image16.svg"/><Relationship Id="rId8" Type="http://schemas.openxmlformats.org/officeDocument/2006/relationships/image" Target="../media/image17.png"/><Relationship Id="rId9" Type="http://schemas.openxmlformats.org/officeDocument/2006/relationships/image" Target="../media/image18.svg"/><Relationship Id="rId10" Type="http://schemas.openxmlformats.org/officeDocument/2006/relationships/slideLayout" Target="../slideLayouts/slideLayout3.xml"/><Relationship Id="rId11"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 0"/>
          <p:cNvSpPr/>
          <p:nvPr/>
        </p:nvSpPr>
        <p:spPr>
          <a:xfrm>
            <a:off x="6280200" y="2790720"/>
            <a:ext cx="5670000" cy="7081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1" lang="en-US" sz="4450" strike="noStrike" u="none">
                <a:solidFill>
                  <a:srgbClr val="000000"/>
                </a:solidFill>
                <a:effectLst/>
                <a:uFillTx/>
                <a:latin typeface="Inter Bold"/>
                <a:ea typeface="Inter Bold"/>
              </a:rPr>
              <a:t>Todo Work Sessions</a:t>
            </a:r>
            <a:endParaRPr b="0" lang="en-US" sz="4450" strike="noStrike" u="none">
              <a:solidFill>
                <a:srgbClr val="ffffff"/>
              </a:solidFill>
              <a:effectLst/>
              <a:uFillTx/>
              <a:latin typeface="Arial"/>
            </a:endParaRPr>
          </a:p>
        </p:txBody>
      </p:sp>
      <p:sp>
        <p:nvSpPr>
          <p:cNvPr id="65" name="Text 1"/>
          <p:cNvSpPr/>
          <p:nvPr/>
        </p:nvSpPr>
        <p:spPr>
          <a:xfrm>
            <a:off x="6280200" y="3839760"/>
            <a:ext cx="7555680" cy="362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Gestion de Tâches et de Productivité</a:t>
            </a:r>
            <a:endParaRPr b="0" lang="en-US" sz="1750" strike="noStrike" u="none">
              <a:solidFill>
                <a:srgbClr val="ffffff"/>
              </a:solidFill>
              <a:effectLst/>
              <a:uFillTx/>
              <a:latin typeface="Arial"/>
            </a:endParaRPr>
          </a:p>
        </p:txBody>
      </p:sp>
      <p:sp>
        <p:nvSpPr>
          <p:cNvPr id="66" name="Text 2"/>
          <p:cNvSpPr/>
          <p:nvPr/>
        </p:nvSpPr>
        <p:spPr>
          <a:xfrm>
            <a:off x="6280200" y="4457880"/>
            <a:ext cx="7555680" cy="362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Présenté par : </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HOUNKPATIN Dèwanou Hugues-Marie</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BELLO Mohamed</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PATINDE Nolan</a:t>
            </a:r>
            <a:endParaRPr b="0" lang="en-US" sz="1750" strike="noStrike" u="none">
              <a:solidFill>
                <a:srgbClr val="ffffff"/>
              </a:solidFill>
              <a:effectLst/>
              <a:uFillTx/>
              <a:latin typeface="Arial"/>
            </a:endParaRPr>
          </a:p>
          <a:p>
            <a:pPr>
              <a:lnSpc>
                <a:spcPts val="2849"/>
              </a:lnSpc>
              <a:tabLst>
                <a:tab algn="l" pos="0"/>
              </a:tabLst>
            </a:pPr>
            <a:r>
              <a:rPr b="0" lang="en-US" sz="1750" strike="noStrike" u="none">
                <a:solidFill>
                  <a:srgbClr val="272525"/>
                </a:solidFill>
                <a:effectLst/>
                <a:uFillTx/>
                <a:latin typeface="Inter"/>
                <a:ea typeface="Inter"/>
              </a:rPr>
              <a:t>SOTON Prince</a:t>
            </a:r>
            <a:endParaRPr b="0" lang="en-US" sz="1750" strike="noStrike" u="none">
              <a:solidFill>
                <a:srgbClr val="ffffff"/>
              </a:solidFill>
              <a:effectLst/>
              <a:uFillTx/>
              <a:latin typeface="Arial"/>
            </a:endParaRPr>
          </a:p>
        </p:txBody>
      </p:sp>
      <p:sp>
        <p:nvSpPr>
          <p:cNvPr id="67" name="Text 3"/>
          <p:cNvSpPr/>
          <p:nvPr/>
        </p:nvSpPr>
        <p:spPr>
          <a:xfrm>
            <a:off x="6303600" y="6495480"/>
            <a:ext cx="7784280" cy="362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72525"/>
                </a:solidFill>
                <a:effectLst/>
                <a:uFillTx/>
                <a:latin typeface="Inter"/>
                <a:ea typeface="Inter"/>
              </a:rPr>
              <a:t>Encadrant : Dr TABA CHABI K Wahabou</a:t>
            </a:r>
            <a:endParaRPr b="0" lang="en-US" sz="1750" strike="noStrike" u="none">
              <a:solidFill>
                <a:srgbClr val="ffffff"/>
              </a:solidFill>
              <a:effectLst/>
              <a:uFillTx/>
              <a:latin typeface="Arial"/>
            </a:endParaRPr>
          </a:p>
        </p:txBody>
      </p:sp>
      <p:pic>
        <p:nvPicPr>
          <p:cNvPr id="68" name="" descr=""/>
          <p:cNvPicPr/>
          <p:nvPr/>
        </p:nvPicPr>
        <p:blipFill>
          <a:blip r:embed="rId1"/>
          <a:stretch/>
        </p:blipFill>
        <p:spPr>
          <a:xfrm>
            <a:off x="228600" y="1690200"/>
            <a:ext cx="5624640" cy="56246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 0"/>
          <p:cNvSpPr/>
          <p:nvPr/>
        </p:nvSpPr>
        <p:spPr>
          <a:xfrm>
            <a:off x="647280" y="675720"/>
            <a:ext cx="7848720" cy="1155240"/>
          </a:xfrm>
          <a:prstGeom prst="rect">
            <a:avLst/>
          </a:prstGeom>
          <a:noFill/>
          <a:ln w="0">
            <a:noFill/>
          </a:ln>
        </p:spPr>
        <p:style>
          <a:lnRef idx="0"/>
          <a:fillRef idx="0"/>
          <a:effectRef idx="0"/>
          <a:fontRef idx="minor"/>
        </p:style>
        <p:txBody>
          <a:bodyPr lIns="0" rIns="0" tIns="0" bIns="0" anchor="t">
            <a:noAutofit/>
          </a:bodyPr>
          <a:p>
            <a:pPr>
              <a:lnSpc>
                <a:spcPts val="4550"/>
              </a:lnSpc>
              <a:tabLst>
                <a:tab algn="l" pos="0"/>
              </a:tabLst>
            </a:pPr>
            <a:r>
              <a:rPr b="1" lang="en-US" sz="3600" strike="noStrike" u="none">
                <a:solidFill>
                  <a:srgbClr val="000000"/>
                </a:solidFill>
                <a:effectLst/>
                <a:uFillTx/>
                <a:latin typeface="Inter Bold"/>
                <a:ea typeface="Inter Bold"/>
              </a:rPr>
              <a:t>Focus : Implémentation Multiplateforme</a:t>
            </a:r>
            <a:endParaRPr b="0" lang="en-US" sz="3600" strike="noStrike" u="none">
              <a:solidFill>
                <a:srgbClr val="ffffff"/>
              </a:solidFill>
              <a:effectLst/>
              <a:uFillTx/>
              <a:latin typeface="Arial"/>
            </a:endParaRPr>
          </a:p>
        </p:txBody>
      </p:sp>
      <p:sp>
        <p:nvSpPr>
          <p:cNvPr id="188" name="Text 1"/>
          <p:cNvSpPr/>
          <p:nvPr/>
        </p:nvSpPr>
        <p:spPr>
          <a:xfrm>
            <a:off x="647280" y="1905480"/>
            <a:ext cx="6491520" cy="46152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Gestion de l'Image (Mobile vs. Web)</a:t>
            </a:r>
            <a:endParaRPr b="0" lang="en-US" sz="2900" strike="noStrike" u="none">
              <a:solidFill>
                <a:srgbClr val="ffffff"/>
              </a:solidFill>
              <a:effectLst/>
              <a:uFillTx/>
              <a:latin typeface="Arial"/>
            </a:endParaRPr>
          </a:p>
        </p:txBody>
      </p:sp>
      <p:sp>
        <p:nvSpPr>
          <p:cNvPr id="189" name="Text 2"/>
          <p:cNvSpPr/>
          <p:nvPr/>
        </p:nvSpPr>
        <p:spPr>
          <a:xfrm>
            <a:off x="647280" y="2645280"/>
            <a:ext cx="7848720" cy="5911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La gestion des chemins d'image représente un défi spécifique pour les applications multiplateformes.</a:t>
            </a:r>
            <a:endParaRPr b="0" lang="en-US" sz="1450" strike="noStrike" u="none">
              <a:solidFill>
                <a:srgbClr val="ffffff"/>
              </a:solidFill>
              <a:effectLst/>
              <a:uFillTx/>
              <a:latin typeface="Arial"/>
            </a:endParaRPr>
          </a:p>
        </p:txBody>
      </p:sp>
      <p:sp>
        <p:nvSpPr>
          <p:cNvPr id="190" name="Text 3"/>
          <p:cNvSpPr/>
          <p:nvPr/>
        </p:nvSpPr>
        <p:spPr>
          <a:xfrm>
            <a:off x="647280" y="3630240"/>
            <a:ext cx="2311560" cy="2883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Le Défi</a:t>
            </a:r>
            <a:endParaRPr b="0" lang="en-US" sz="1800" strike="noStrike" u="none">
              <a:solidFill>
                <a:srgbClr val="ffffff"/>
              </a:solidFill>
              <a:effectLst/>
              <a:uFillTx/>
              <a:latin typeface="Arial"/>
            </a:endParaRPr>
          </a:p>
        </p:txBody>
      </p:sp>
      <p:sp>
        <p:nvSpPr>
          <p:cNvPr id="191" name="Text 4"/>
          <p:cNvSpPr/>
          <p:nvPr/>
        </p:nvSpPr>
        <p:spPr>
          <a:xfrm>
            <a:off x="647280" y="4104000"/>
            <a:ext cx="3698280" cy="147924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Le chemin d'une image sélectionnée n'est pas interprété de la même manière selon la plateforme : un chemin de fichier persistant sur mobile et une URL temporaire sur le web.</a:t>
            </a:r>
            <a:endParaRPr b="0" lang="en-US" sz="1450" strike="noStrike" u="none">
              <a:solidFill>
                <a:srgbClr val="ffffff"/>
              </a:solidFill>
              <a:effectLst/>
              <a:uFillTx/>
              <a:latin typeface="Arial"/>
            </a:endParaRPr>
          </a:p>
        </p:txBody>
      </p:sp>
      <p:sp>
        <p:nvSpPr>
          <p:cNvPr id="192" name="Text 5"/>
          <p:cNvSpPr/>
          <p:nvPr/>
        </p:nvSpPr>
        <p:spPr>
          <a:xfrm>
            <a:off x="4805280" y="3630240"/>
            <a:ext cx="2311560" cy="2883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La Solution</a:t>
            </a:r>
            <a:endParaRPr b="0" lang="en-US" sz="1800" strike="noStrike" u="none">
              <a:solidFill>
                <a:srgbClr val="ffffff"/>
              </a:solidFill>
              <a:effectLst/>
              <a:uFillTx/>
              <a:latin typeface="Arial"/>
            </a:endParaRPr>
          </a:p>
        </p:txBody>
      </p:sp>
      <p:sp>
        <p:nvSpPr>
          <p:cNvPr id="193" name="Text 6"/>
          <p:cNvSpPr/>
          <p:nvPr/>
        </p:nvSpPr>
        <p:spPr>
          <a:xfrm>
            <a:off x="4805280" y="4104000"/>
            <a:ext cx="3698280" cy="88740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Utilisation de la variable globale </a:t>
            </a:r>
            <a:r>
              <a:rPr b="0" lang="en-US" sz="1450" strike="noStrike" u="none">
                <a:solidFill>
                  <a:srgbClr val="272525"/>
                </a:solidFill>
                <a:effectLst/>
                <a:highlight>
                  <a:srgbClr val="f2f2f2"/>
                </a:highlight>
                <a:uFillTx/>
                <a:latin typeface="Consolas"/>
                <a:ea typeface="Consolas"/>
              </a:rPr>
              <a:t>kIsWeb</a:t>
            </a:r>
            <a:r>
              <a:rPr b="0" lang="en-US" sz="1450" strike="noStrike" u="none">
                <a:solidFill>
                  <a:srgbClr val="272525"/>
                </a:solidFill>
                <a:effectLst/>
                <a:uFillTx/>
                <a:latin typeface="Inter"/>
                <a:ea typeface="Inter"/>
              </a:rPr>
              <a:t> pour adapter dynamiquement la logique de traitement.</a:t>
            </a:r>
            <a:endParaRPr b="0" lang="en-US" sz="1450" strike="noStrike" u="none">
              <a:solidFill>
                <a:srgbClr val="ffffff"/>
              </a:solidFill>
              <a:effectLst/>
              <a:uFillTx/>
              <a:latin typeface="Arial"/>
            </a:endParaRPr>
          </a:p>
        </p:txBody>
      </p:sp>
      <p:sp>
        <p:nvSpPr>
          <p:cNvPr id="194" name="Text 7"/>
          <p:cNvSpPr/>
          <p:nvPr/>
        </p:nvSpPr>
        <p:spPr>
          <a:xfrm>
            <a:off x="4805280" y="5056560"/>
            <a:ext cx="3698280" cy="11833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Pour le mobile : Vérification de l'existence du fichier (</a:t>
            </a:r>
            <a:r>
              <a:rPr b="0" lang="en-US" sz="1450" strike="noStrike" u="none">
                <a:solidFill>
                  <a:srgbClr val="272525"/>
                </a:solidFill>
                <a:effectLst/>
                <a:highlight>
                  <a:srgbClr val="f2f2f2"/>
                </a:highlight>
                <a:uFillTx/>
                <a:latin typeface="Consolas"/>
                <a:ea typeface="Consolas"/>
              </a:rPr>
              <a:t>File(path).existsSync()</a:t>
            </a:r>
            <a:r>
              <a:rPr b="0" lang="en-US" sz="1450" strike="noStrike" u="none">
                <a:solidFill>
                  <a:srgbClr val="272525"/>
                </a:solidFill>
                <a:effectLst/>
                <a:uFillTx/>
                <a:latin typeface="Inter"/>
                <a:ea typeface="Inter"/>
              </a:rPr>
              <a:t>) et utilisation de </a:t>
            </a:r>
            <a:r>
              <a:rPr b="0" lang="en-US" sz="1450" strike="noStrike" u="none">
                <a:solidFill>
                  <a:srgbClr val="272525"/>
                </a:solidFill>
                <a:effectLst/>
                <a:highlight>
                  <a:srgbClr val="f2f2f2"/>
                </a:highlight>
                <a:uFillTx/>
                <a:latin typeface="Consolas"/>
                <a:ea typeface="Consolas"/>
              </a:rPr>
              <a:t>FileImage</a:t>
            </a:r>
            <a:r>
              <a:rPr b="0" lang="en-US" sz="1450" strike="noStrike" u="none">
                <a:solidFill>
                  <a:srgbClr val="272525"/>
                </a:solidFill>
                <a:effectLst/>
                <a:uFillTx/>
                <a:latin typeface="Inter"/>
                <a:ea typeface="Inter"/>
              </a:rPr>
              <a:t>.</a:t>
            </a:r>
            <a:endParaRPr b="0" lang="en-US" sz="1450" strike="noStrike" u="none">
              <a:solidFill>
                <a:srgbClr val="ffffff"/>
              </a:solidFill>
              <a:effectLst/>
              <a:uFillTx/>
              <a:latin typeface="Arial"/>
            </a:endParaRPr>
          </a:p>
        </p:txBody>
      </p:sp>
      <p:sp>
        <p:nvSpPr>
          <p:cNvPr id="195" name="Text 8"/>
          <p:cNvSpPr/>
          <p:nvPr/>
        </p:nvSpPr>
        <p:spPr>
          <a:xfrm>
            <a:off x="4805280" y="6305400"/>
            <a:ext cx="3698280" cy="11833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Pour le web : Utilisation de </a:t>
            </a:r>
            <a:r>
              <a:rPr b="0" lang="en-US" sz="1450" strike="noStrike" u="none">
                <a:solidFill>
                  <a:srgbClr val="272525"/>
                </a:solidFill>
                <a:effectLst/>
                <a:highlight>
                  <a:srgbClr val="f2f2f2"/>
                </a:highlight>
                <a:uFillTx/>
                <a:latin typeface="Consolas"/>
                <a:ea typeface="Consolas"/>
              </a:rPr>
              <a:t>NetworkImage(path)</a:t>
            </a:r>
            <a:r>
              <a:rPr b="0" lang="en-US" sz="1450" strike="noStrike" u="none">
                <a:solidFill>
                  <a:srgbClr val="272525"/>
                </a:solidFill>
                <a:effectLst/>
                <a:uFillTx/>
                <a:latin typeface="Inter"/>
                <a:ea typeface="Inter"/>
              </a:rPr>
              <a:t>, où le </a:t>
            </a:r>
            <a:r>
              <a:rPr b="0" lang="en-US" sz="1450" strike="noStrike" u="none">
                <a:solidFill>
                  <a:srgbClr val="272525"/>
                </a:solidFill>
                <a:effectLst/>
                <a:highlight>
                  <a:srgbClr val="f2f2f2"/>
                </a:highlight>
                <a:uFillTx/>
                <a:latin typeface="Consolas"/>
                <a:ea typeface="Consolas"/>
              </a:rPr>
              <a:t>path</a:t>
            </a:r>
            <a:r>
              <a:rPr b="0" lang="en-US" sz="1450" strike="noStrike" u="none">
                <a:solidFill>
                  <a:srgbClr val="272525"/>
                </a:solidFill>
                <a:effectLst/>
                <a:uFillTx/>
                <a:latin typeface="Inter"/>
                <a:ea typeface="Inter"/>
              </a:rPr>
              <a:t> est l'URL temporaire fournie par </a:t>
            </a:r>
            <a:r>
              <a:rPr b="0" lang="en-US" sz="1450" strike="noStrike" u="none">
                <a:solidFill>
                  <a:srgbClr val="272525"/>
                </a:solidFill>
                <a:effectLst/>
                <a:highlight>
                  <a:srgbClr val="f2f2f2"/>
                </a:highlight>
                <a:uFillTx/>
                <a:latin typeface="Consolas"/>
                <a:ea typeface="Consolas"/>
              </a:rPr>
              <a:t>ImagePicker</a:t>
            </a:r>
            <a:r>
              <a:rPr b="0" lang="en-US" sz="1450" strike="noStrike" u="none">
                <a:solidFill>
                  <a:srgbClr val="272525"/>
                </a:solidFill>
                <a:effectLst/>
                <a:uFillTx/>
                <a:latin typeface="Inter"/>
                <a:ea typeface="Inter"/>
              </a:rPr>
              <a:t>.</a:t>
            </a:r>
            <a:endParaRPr b="0" lang="en-US" sz="1450" strike="noStrike" u="none">
              <a:solidFill>
                <a:srgbClr val="ffffff"/>
              </a:solidFill>
              <a:effectLst/>
              <a:uFillTx/>
              <a:latin typeface="Arial"/>
            </a:endParaRPr>
          </a:p>
        </p:txBody>
      </p:sp>
      <p:pic>
        <p:nvPicPr>
          <p:cNvPr id="196" name="" descr=""/>
          <p:cNvPicPr/>
          <p:nvPr/>
        </p:nvPicPr>
        <p:blipFill>
          <a:blip r:embed="rId1"/>
          <a:stretch/>
        </p:blipFill>
        <p:spPr>
          <a:xfrm>
            <a:off x="8686800" y="0"/>
            <a:ext cx="5943240" cy="83012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 23"/>
          <p:cNvSpPr/>
          <p:nvPr/>
        </p:nvSpPr>
        <p:spPr>
          <a:xfrm>
            <a:off x="647280" y="675720"/>
            <a:ext cx="7848720" cy="1155240"/>
          </a:xfrm>
          <a:prstGeom prst="rect">
            <a:avLst/>
          </a:prstGeom>
          <a:noFill/>
          <a:ln w="0">
            <a:noFill/>
          </a:ln>
        </p:spPr>
        <p:style>
          <a:lnRef idx="0"/>
          <a:fillRef idx="0"/>
          <a:effectRef idx="0"/>
          <a:fontRef idx="minor"/>
        </p:style>
        <p:txBody>
          <a:bodyPr lIns="0" rIns="0" tIns="0" bIns="0" anchor="t">
            <a:noAutofit/>
          </a:bodyPr>
          <a:p>
            <a:pPr>
              <a:lnSpc>
                <a:spcPts val="4550"/>
              </a:lnSpc>
              <a:spcBef>
                <a:spcPts val="1191"/>
              </a:spcBef>
              <a:spcAft>
                <a:spcPts val="992"/>
              </a:spcAft>
              <a:tabLst>
                <a:tab algn="l" pos="0"/>
              </a:tabLst>
            </a:pPr>
            <a:r>
              <a:rPr b="1" lang="en-US" sz="3600" strike="noStrike" u="none">
                <a:solidFill>
                  <a:srgbClr val="000000"/>
                </a:solidFill>
                <a:effectLst/>
                <a:uFillTx/>
                <a:latin typeface="Inter Bold"/>
                <a:ea typeface="Inter Bold"/>
              </a:rPr>
              <a:t>Code Review : Le Secret de la Persistance du Profil.</a:t>
            </a:r>
            <a:endParaRPr b="0" lang="en-US" sz="3600" strike="noStrike" u="none">
              <a:solidFill>
                <a:srgbClr val="ffffff"/>
              </a:solidFill>
              <a:effectLst/>
              <a:uFillTx/>
              <a:latin typeface="Arial"/>
            </a:endParaRPr>
          </a:p>
        </p:txBody>
      </p:sp>
      <p:sp>
        <p:nvSpPr>
          <p:cNvPr id="198" name="Text 24"/>
          <p:cNvSpPr/>
          <p:nvPr/>
        </p:nvSpPr>
        <p:spPr>
          <a:xfrm>
            <a:off x="647280" y="1905480"/>
            <a:ext cx="6491520" cy="46152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Description</a:t>
            </a:r>
            <a:endParaRPr b="0" lang="en-US" sz="2900" strike="noStrike" u="none">
              <a:solidFill>
                <a:srgbClr val="ffffff"/>
              </a:solidFill>
              <a:effectLst/>
              <a:uFillTx/>
              <a:latin typeface="Arial"/>
            </a:endParaRPr>
          </a:p>
        </p:txBody>
      </p:sp>
      <p:sp>
        <p:nvSpPr>
          <p:cNvPr id="199" name="Text 25"/>
          <p:cNvSpPr/>
          <p:nvPr/>
        </p:nvSpPr>
        <p:spPr>
          <a:xfrm>
            <a:off x="647280" y="2645280"/>
            <a:ext cx="7848720" cy="59112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Cet extrait de HiveDataStore garantit que chaque profil est stocké sous la clé unique de l'email de l'utilisateur. Extrait de Code : if (loggedInUser.email != 'Utilisateur') { await profileBox.put(loggedInUser.email, profile); }.</a:t>
            </a:r>
            <a:endParaRPr b="0" lang="en-US" sz="1450" strike="noStrike" u="none">
              <a:solidFill>
                <a:srgbClr val="ffffff"/>
              </a:solidFill>
              <a:effectLst/>
              <a:uFillTx/>
              <a:latin typeface="Arial"/>
            </a:endParaRPr>
          </a:p>
        </p:txBody>
      </p:sp>
      <p:pic>
        <p:nvPicPr>
          <p:cNvPr id="200" name="" descr=""/>
          <p:cNvPicPr/>
          <p:nvPr/>
        </p:nvPicPr>
        <p:blipFill>
          <a:blip r:embed="rId1"/>
          <a:stretch/>
        </p:blipFill>
        <p:spPr>
          <a:xfrm>
            <a:off x="493200" y="3747240"/>
            <a:ext cx="14052240" cy="4482000"/>
          </a:xfrm>
          <a:prstGeom prst="rect">
            <a:avLst/>
          </a:prstGeom>
          <a:noFill/>
          <a:ln w="0">
            <a:noFill/>
          </a:ln>
        </p:spPr>
      </p:pic>
      <p:sp>
        <p:nvSpPr>
          <p:cNvPr id="201" name="Text 26"/>
          <p:cNvSpPr/>
          <p:nvPr/>
        </p:nvSpPr>
        <p:spPr>
          <a:xfrm>
            <a:off x="9144000" y="3195720"/>
            <a:ext cx="4571640" cy="461520"/>
          </a:xfrm>
          <a:prstGeom prst="rect">
            <a:avLst/>
          </a:prstGeom>
          <a:noFill/>
          <a:ln w="0">
            <a:noFill/>
          </a:ln>
        </p:spPr>
        <p:style>
          <a:lnRef idx="0"/>
          <a:fillRef idx="0"/>
          <a:effectRef idx="0"/>
          <a:fontRef idx="minor"/>
        </p:style>
        <p:txBody>
          <a:bodyPr wrap="none" lIns="0" rIns="0" tIns="0" bIns="0" anchor="t">
            <a:noAutofit/>
          </a:bodyPr>
          <a:p>
            <a:pPr>
              <a:lnSpc>
                <a:spcPts val="3600"/>
              </a:lnSpc>
              <a:spcBef>
                <a:spcPts val="1191"/>
              </a:spcBef>
              <a:spcAft>
                <a:spcPts val="992"/>
              </a:spcAft>
              <a:tabLst>
                <a:tab algn="l" pos="0"/>
              </a:tabLst>
            </a:pPr>
            <a:r>
              <a:rPr b="1" lang="en-US" sz="2000" strike="noStrike" u="sng">
                <a:solidFill>
                  <a:srgbClr val="000000"/>
                </a:solidFill>
                <a:effectLst/>
                <a:uFillTx/>
                <a:latin typeface="Inter Bold"/>
                <a:ea typeface="Inter Bold"/>
              </a:rPr>
              <a:t>Capture d'écran du code Dart dans VS Code</a:t>
            </a:r>
            <a:endParaRPr b="0" lang="en-US" sz="2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 32"/>
          <p:cNvSpPr/>
          <p:nvPr/>
        </p:nvSpPr>
        <p:spPr>
          <a:xfrm>
            <a:off x="647280" y="675720"/>
            <a:ext cx="7848720" cy="1155240"/>
          </a:xfrm>
          <a:prstGeom prst="rect">
            <a:avLst/>
          </a:prstGeom>
          <a:noFill/>
          <a:ln w="0">
            <a:noFill/>
          </a:ln>
        </p:spPr>
        <p:style>
          <a:lnRef idx="0"/>
          <a:fillRef idx="0"/>
          <a:effectRef idx="0"/>
          <a:fontRef idx="minor"/>
        </p:style>
        <p:txBody>
          <a:bodyPr lIns="0" rIns="0" tIns="0" bIns="0" anchor="t">
            <a:noAutofit/>
          </a:bodyPr>
          <a:p>
            <a:pPr>
              <a:lnSpc>
                <a:spcPts val="4550"/>
              </a:lnSpc>
              <a:spcBef>
                <a:spcPts val="1191"/>
              </a:spcBef>
              <a:spcAft>
                <a:spcPts val="992"/>
              </a:spcAft>
              <a:tabLst>
                <a:tab algn="l" pos="0"/>
              </a:tabLst>
            </a:pPr>
            <a:r>
              <a:rPr b="1" lang="en-US" sz="3600" strike="noStrike" u="none">
                <a:solidFill>
                  <a:srgbClr val="000000"/>
                </a:solidFill>
                <a:effectLst/>
                <a:uFillTx/>
                <a:latin typeface="Inter Bold"/>
                <a:ea typeface="Inter Bold"/>
              </a:rPr>
              <a:t>Défis Rencontrés</a:t>
            </a:r>
            <a:endParaRPr b="0" lang="en-US" sz="3600" strike="noStrike" u="none">
              <a:solidFill>
                <a:srgbClr val="ffffff"/>
              </a:solidFill>
              <a:effectLst/>
              <a:uFillTx/>
              <a:latin typeface="Arial"/>
            </a:endParaRPr>
          </a:p>
        </p:txBody>
      </p:sp>
      <p:sp>
        <p:nvSpPr>
          <p:cNvPr id="203" name="Text 33"/>
          <p:cNvSpPr/>
          <p:nvPr/>
        </p:nvSpPr>
        <p:spPr>
          <a:xfrm>
            <a:off x="647280" y="1905480"/>
            <a:ext cx="6491520" cy="461520"/>
          </a:xfrm>
          <a:prstGeom prst="rect">
            <a:avLst/>
          </a:prstGeom>
          <a:noFill/>
          <a:ln w="0">
            <a:noFill/>
          </a:ln>
        </p:spPr>
        <p:style>
          <a:lnRef idx="0"/>
          <a:fillRef idx="0"/>
          <a:effectRef idx="0"/>
          <a:fontRef idx="minor"/>
        </p:style>
        <p:txBody>
          <a:bodyPr wrap="none" lIns="0" rIns="0" tIns="0" bIns="0" anchor="t">
            <a:noAutofit/>
          </a:bodyPr>
          <a:p>
            <a:pPr>
              <a:lnSpc>
                <a:spcPts val="3600"/>
              </a:lnSpc>
              <a:spcBef>
                <a:spcPts val="1191"/>
              </a:spcBef>
              <a:spcAft>
                <a:spcPts val="992"/>
              </a:spcAft>
              <a:tabLst>
                <a:tab algn="l" pos="0"/>
              </a:tabLst>
            </a:pPr>
            <a:r>
              <a:rPr b="1" lang="en-US" sz="2900" strike="noStrike" u="none">
                <a:solidFill>
                  <a:srgbClr val="000000"/>
                </a:solidFill>
                <a:effectLst/>
                <a:uFillTx/>
                <a:latin typeface="Inter Bold"/>
                <a:ea typeface="Inter Bold"/>
              </a:rPr>
              <a:t>Liste des Défis</a:t>
            </a:r>
            <a:endParaRPr b="0" lang="en-US" sz="2900" strike="noStrike" u="none">
              <a:solidFill>
                <a:srgbClr val="ffffff"/>
              </a:solidFill>
              <a:effectLst/>
              <a:uFillTx/>
              <a:latin typeface="Arial"/>
            </a:endParaRPr>
          </a:p>
        </p:txBody>
      </p:sp>
      <p:sp>
        <p:nvSpPr>
          <p:cNvPr id="204" name="Text 36"/>
          <p:cNvSpPr/>
          <p:nvPr/>
        </p:nvSpPr>
        <p:spPr>
          <a:xfrm>
            <a:off x="644760" y="2863800"/>
            <a:ext cx="3698280" cy="147924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1. Problème de l'État du Profil (mauvaise clé Hive).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2. Redirection Post-Authentification (navigation ne forçant pas le rechargement).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Inter"/>
                <a:ea typeface="Inter"/>
              </a:rPr>
              <a:t>3. Cache du Splash Screen (résidus de cache natif).</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 41"/>
          <p:cNvSpPr/>
          <p:nvPr/>
        </p:nvSpPr>
        <p:spPr>
          <a:xfrm>
            <a:off x="647280" y="675720"/>
            <a:ext cx="7848720" cy="115524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1" lang="en-US" sz="3600" strike="noStrike" u="none">
                <a:solidFill>
                  <a:srgbClr val="000000"/>
                </a:solidFill>
                <a:effectLst/>
                <a:uFillTx/>
                <a:latin typeface="Inter Bold"/>
                <a:ea typeface="Inter Bold"/>
              </a:rPr>
              <a:t>S</a:t>
            </a:r>
            <a:r>
              <a:rPr b="1" lang="en-US" sz="3600" strike="noStrike" u="none">
                <a:solidFill>
                  <a:srgbClr val="272525"/>
                </a:solidFill>
                <a:effectLst/>
                <a:uFillTx/>
                <a:latin typeface="Inter Bold"/>
                <a:ea typeface="Inter Bold"/>
              </a:rPr>
              <a:t>olutions Techniques Appliquées</a:t>
            </a:r>
            <a:endParaRPr b="0" lang="en-US" sz="3600" strike="noStrike" u="none">
              <a:solidFill>
                <a:srgbClr val="ffffff"/>
              </a:solidFill>
              <a:effectLst/>
              <a:uFillTx/>
              <a:latin typeface="Arial"/>
            </a:endParaRPr>
          </a:p>
        </p:txBody>
      </p:sp>
      <p:sp>
        <p:nvSpPr>
          <p:cNvPr id="206" name="Text 42"/>
          <p:cNvSpPr/>
          <p:nvPr/>
        </p:nvSpPr>
        <p:spPr>
          <a:xfrm>
            <a:off x="647280" y="1905480"/>
            <a:ext cx="6491520" cy="461520"/>
          </a:xfrm>
          <a:prstGeom prst="rect">
            <a:avLst/>
          </a:prstGeom>
          <a:noFill/>
          <a:ln w="0">
            <a:noFill/>
          </a:ln>
        </p:spPr>
        <p:style>
          <a:lnRef idx="0"/>
          <a:fillRef idx="0"/>
          <a:effectRef idx="0"/>
          <a:fontRef idx="minor"/>
        </p:style>
        <p:txBody>
          <a:bodyPr wrap="none" lIns="0" rIns="0" tIns="0" bIns="0" anchor="t">
            <a:noAutofit/>
          </a:bodyPr>
          <a:p>
            <a:pPr>
              <a:lnSpc>
                <a:spcPts val="3600"/>
              </a:lnSpc>
              <a:tabLst>
                <a:tab algn="l" pos="0"/>
              </a:tabLst>
            </a:pPr>
            <a:r>
              <a:rPr b="1" lang="en-US" sz="2900" strike="noStrike" u="none">
                <a:solidFill>
                  <a:srgbClr val="000000"/>
                </a:solidFill>
                <a:effectLst/>
                <a:uFillTx/>
                <a:latin typeface="Inter Bold"/>
                <a:ea typeface="Inter Bold"/>
              </a:rPr>
              <a:t>Liste des solutions</a:t>
            </a:r>
            <a:endParaRPr b="0" lang="en-US" sz="2900" strike="noStrike" u="none">
              <a:solidFill>
                <a:srgbClr val="ffffff"/>
              </a:solidFill>
              <a:effectLst/>
              <a:uFillTx/>
              <a:latin typeface="Arial"/>
            </a:endParaRPr>
          </a:p>
        </p:txBody>
      </p:sp>
      <p:sp>
        <p:nvSpPr>
          <p:cNvPr id="207" name="Text 43"/>
          <p:cNvSpPr/>
          <p:nvPr/>
        </p:nvSpPr>
        <p:spPr>
          <a:xfrm>
            <a:off x="647280" y="2645280"/>
            <a:ext cx="7848720" cy="59112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trike="noStrike" u="none">
                <a:solidFill>
                  <a:srgbClr val="272525"/>
                </a:solidFill>
                <a:effectLst/>
                <a:uFillTx/>
                <a:latin typeface="Inter"/>
                <a:ea typeface="Inter"/>
              </a:rPr>
              <a:t>La gestion des chemins d'image représente un défi spécifique pour les applications multiplateformes.</a:t>
            </a:r>
            <a:endParaRPr b="0" lang="en-US" sz="1450" strike="noStrike" u="none">
              <a:solidFill>
                <a:srgbClr val="ffffff"/>
              </a:solidFill>
              <a:effectLst/>
              <a:uFillTx/>
              <a:latin typeface="Arial"/>
            </a:endParaRPr>
          </a:p>
        </p:txBody>
      </p:sp>
      <p:sp>
        <p:nvSpPr>
          <p:cNvPr id="208" name="Text 47"/>
          <p:cNvSpPr/>
          <p:nvPr/>
        </p:nvSpPr>
        <p:spPr>
          <a:xfrm>
            <a:off x="685800" y="3455640"/>
            <a:ext cx="3698280" cy="88740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Arial"/>
              </a:rPr>
              <a:t> 1. Clé Hive Unique : Utilisation de loggedInUser.email.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2. Navigation Forcée : Utilisation de Navigator.of(context).pushNamedAndRemoveUntil('/', (route) =&gt; false).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3. Gestion de l'Image Adaptée (kIsWeb).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4. Nettoyage du Cache (flutter clean, git clean).</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endParaRPr b="0" lang="en-US" sz="1450" strike="noStrike" u="none">
              <a:solidFill>
                <a:srgbClr val="ffffff"/>
              </a:solidFill>
              <a:effectLst/>
              <a:uFillTx/>
              <a:latin typeface="Arial"/>
            </a:endParaRPr>
          </a:p>
        </p:txBody>
      </p:sp>
      <p:pic>
        <p:nvPicPr>
          <p:cNvPr id="209" name="" descr=""/>
          <p:cNvPicPr/>
          <p:nvPr/>
        </p:nvPicPr>
        <p:blipFill>
          <a:blip r:embed="rId1"/>
          <a:stretch/>
        </p:blipFill>
        <p:spPr>
          <a:xfrm>
            <a:off x="8686800" y="0"/>
            <a:ext cx="5943240" cy="83012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 50"/>
          <p:cNvSpPr/>
          <p:nvPr/>
        </p:nvSpPr>
        <p:spPr>
          <a:xfrm>
            <a:off x="647280" y="675720"/>
            <a:ext cx="7848720" cy="115524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1" lang="en-US" sz="3600" strike="noStrike" u="none">
                <a:solidFill>
                  <a:srgbClr val="272525"/>
                </a:solidFill>
                <a:effectLst/>
                <a:uFillTx/>
                <a:latin typeface="Inter Bold"/>
                <a:ea typeface="Inter Bold"/>
              </a:rPr>
              <a:t>Gestion du Projet (Git &amp; Versioning</a:t>
            </a:r>
            <a:endParaRPr b="0" lang="en-US" sz="3600" strike="noStrike" u="none">
              <a:solidFill>
                <a:srgbClr val="ffffff"/>
              </a:solidFill>
              <a:effectLst/>
              <a:uFillTx/>
              <a:latin typeface="Arial"/>
            </a:endParaRPr>
          </a:p>
        </p:txBody>
      </p:sp>
      <p:sp>
        <p:nvSpPr>
          <p:cNvPr id="211" name="Text 51"/>
          <p:cNvSpPr/>
          <p:nvPr/>
        </p:nvSpPr>
        <p:spPr>
          <a:xfrm>
            <a:off x="647280" y="1374120"/>
            <a:ext cx="6491520" cy="456840"/>
          </a:xfrm>
          <a:prstGeom prst="rect">
            <a:avLst/>
          </a:prstGeom>
          <a:noFill/>
          <a:ln w="0">
            <a:noFill/>
          </a:ln>
        </p:spPr>
        <p:style>
          <a:lnRef idx="0"/>
          <a:fillRef idx="0"/>
          <a:effectRef idx="0"/>
          <a:fontRef idx="minor"/>
        </p:style>
        <p:txBody>
          <a:bodyPr wrap="none" lIns="0" rIns="0" tIns="0" bIns="0" anchor="t">
            <a:noAutofit/>
          </a:bodyPr>
          <a:p>
            <a:pPr>
              <a:lnSpc>
                <a:spcPts val="2299"/>
              </a:lnSpc>
              <a:spcBef>
                <a:spcPts val="1191"/>
              </a:spcBef>
              <a:spcAft>
                <a:spcPts val="992"/>
              </a:spcAft>
              <a:tabLst>
                <a:tab algn="l" pos="0"/>
              </a:tabLst>
            </a:pPr>
            <a:r>
              <a:rPr b="1" lang="en-US" sz="2900" strike="noStrike" u="none">
                <a:solidFill>
                  <a:srgbClr val="272525"/>
                </a:solidFill>
                <a:effectLst/>
                <a:uFillTx/>
                <a:latin typeface="Inter Bold"/>
                <a:ea typeface="Inter Bold"/>
              </a:rPr>
              <a:t>Points Clés</a:t>
            </a:r>
            <a:endParaRPr b="0" lang="en-US" sz="2900" strike="noStrike" u="none">
              <a:solidFill>
                <a:srgbClr val="ffffff"/>
              </a:solidFill>
              <a:effectLst/>
              <a:uFillTx/>
              <a:latin typeface="Arial"/>
            </a:endParaRPr>
          </a:p>
        </p:txBody>
      </p:sp>
      <p:sp>
        <p:nvSpPr>
          <p:cNvPr id="212" name="Text 56"/>
          <p:cNvSpPr/>
          <p:nvPr/>
        </p:nvSpPr>
        <p:spPr>
          <a:xfrm>
            <a:off x="685800" y="2057400"/>
            <a:ext cx="7086240" cy="2057040"/>
          </a:xfrm>
          <a:prstGeom prst="rect">
            <a:avLst/>
          </a:prstGeom>
          <a:noFill/>
          <a:ln w="0">
            <a:noFill/>
          </a:ln>
        </p:spPr>
        <p:style>
          <a:lnRef idx="0"/>
          <a:fillRef idx="0"/>
          <a:effectRef idx="0"/>
          <a:fontRef idx="minor"/>
        </p:style>
        <p:txBody>
          <a:bodyPr lIns="0" rIns="0" tIns="0" bIns="0" anchor="t">
            <a:noAutofit/>
          </a:bodyPr>
          <a:p>
            <a:pPr>
              <a:lnSpc>
                <a:spcPts val="2299"/>
              </a:lnSpc>
              <a:spcBef>
                <a:spcPts val="1191"/>
              </a:spcBef>
              <a:spcAft>
                <a:spcPts val="992"/>
              </a:spcAft>
              <a:tabLst>
                <a:tab algn="l" pos="0"/>
              </a:tabLst>
            </a:pPr>
            <a:r>
              <a:rPr b="0" lang="en-US" sz="1450" strike="noStrike" u="none">
                <a:solidFill>
                  <a:srgbClr val="272525"/>
                </a:solidFill>
                <a:effectLst/>
                <a:uFillTx/>
                <a:latin typeface="Arial"/>
              </a:rPr>
              <a:t>Utilisation de Git sur la branche main.</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 Qualité du Commit : Création d'un message de commit conséquent qui résume toutes les fonctionnalités complètes (Auth, Profil, Navigation, Corrections). </a:t>
            </a:r>
            <a:endParaRPr b="0" lang="en-US" sz="1450" strike="noStrike" u="none">
              <a:solidFill>
                <a:srgbClr val="ffffff"/>
              </a:solidFill>
              <a:effectLst/>
              <a:uFillTx/>
              <a:latin typeface="Arial"/>
            </a:endParaRPr>
          </a:p>
          <a:p>
            <a:pPr>
              <a:lnSpc>
                <a:spcPts val="2299"/>
              </a:lnSpc>
              <a:spcBef>
                <a:spcPts val="1191"/>
              </a:spcBef>
              <a:spcAft>
                <a:spcPts val="992"/>
              </a:spcAft>
              <a:tabLst>
                <a:tab algn="l" pos="0"/>
              </a:tabLst>
            </a:pPr>
            <a:r>
              <a:rPr b="0" lang="en-US" sz="1450" strike="noStrike" u="none">
                <a:solidFill>
                  <a:srgbClr val="272525"/>
                </a:solidFill>
                <a:effectLst/>
                <a:uFillTx/>
                <a:latin typeface="Arial"/>
              </a:rPr>
              <a:t>Bénéfice : Traçabilité totale des fonctionnalités.</a:t>
            </a:r>
            <a:endParaRPr b="0" lang="en-US" sz="1450" strike="noStrike" u="none">
              <a:solidFill>
                <a:srgbClr val="ffffff"/>
              </a:solidFill>
              <a:effectLst/>
              <a:uFillTx/>
              <a:latin typeface="Arial"/>
            </a:endParaRPr>
          </a:p>
        </p:txBody>
      </p:sp>
      <p:pic>
        <p:nvPicPr>
          <p:cNvPr id="213" name="Image 9" descr="preencoded.png"/>
          <p:cNvPicPr/>
          <p:nvPr/>
        </p:nvPicPr>
        <p:blipFill>
          <a:blip r:embed="rId1"/>
          <a:stretch/>
        </p:blipFill>
        <p:spPr>
          <a:xfrm>
            <a:off x="9144360" y="360"/>
            <a:ext cx="5485680" cy="8228880"/>
          </a:xfrm>
          <a:prstGeom prst="rect">
            <a:avLst/>
          </a:prstGeom>
          <a:noFill/>
          <a:ln w="0">
            <a:noFill/>
          </a:ln>
        </p:spPr>
      </p:pic>
      <p:sp>
        <p:nvSpPr>
          <p:cNvPr id="214" name="Text 53"/>
          <p:cNvSpPr/>
          <p:nvPr/>
        </p:nvSpPr>
        <p:spPr>
          <a:xfrm>
            <a:off x="685800" y="4246200"/>
            <a:ext cx="2305440" cy="28764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1" lang="en-US" sz="1800" strike="noStrike" u="none">
                <a:solidFill>
                  <a:srgbClr val="000000"/>
                </a:solidFill>
                <a:effectLst/>
                <a:uFillTx/>
                <a:latin typeface="Inter Bold"/>
                <a:ea typeface="Inter Bold"/>
              </a:rPr>
              <a:t>Répertoire du Projet</a:t>
            </a:r>
            <a:endParaRPr b="0" lang="en-US" sz="1800" strike="noStrike" u="none">
              <a:solidFill>
                <a:srgbClr val="ffffff"/>
              </a:solidFill>
              <a:effectLst/>
              <a:uFillTx/>
              <a:latin typeface="Arial"/>
            </a:endParaRPr>
          </a:p>
        </p:txBody>
      </p:sp>
      <p:sp>
        <p:nvSpPr>
          <p:cNvPr id="215" name="Text 55"/>
          <p:cNvSpPr/>
          <p:nvPr/>
        </p:nvSpPr>
        <p:spPr>
          <a:xfrm>
            <a:off x="685800" y="4533840"/>
            <a:ext cx="4530960" cy="49500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000000"/>
                </a:solidFill>
                <a:effectLst/>
                <a:uFillTx/>
                <a:latin typeface="Inter"/>
                <a:ea typeface="Inter"/>
              </a:rPr>
              <a:t>GitHub :</a:t>
            </a:r>
            <a:r>
              <a:rPr b="0" lang="en-US" sz="1450" strike="noStrike" u="none">
                <a:solidFill>
                  <a:srgbClr val="000000"/>
                </a:solidFill>
                <a:effectLst/>
                <a:uFillTx/>
                <a:latin typeface="Inter"/>
                <a:ea typeface="Inter"/>
              </a:rPr>
              <a:t> </a:t>
            </a:r>
            <a:r>
              <a:rPr b="0" lang="en-US" sz="1450" strike="noStrike" u="sng">
                <a:solidFill>
                  <a:srgbClr val="0563c1"/>
                </a:solidFill>
                <a:effectLst/>
                <a:uFillTx/>
                <a:latin typeface="Inter"/>
                <a:ea typeface="Inter"/>
                <a:hlinkClick r:id="rId2"/>
              </a:rPr>
              <a:t>hugues2024/todo-work-sessions</a:t>
            </a:r>
            <a:r>
              <a:rPr b="0" lang="en-US" sz="1450" strike="noStrike" u="sng">
                <a:solidFill>
                  <a:srgbClr val="0563c1"/>
                </a:solidFill>
                <a:effectLst/>
                <a:uFillTx/>
                <a:latin typeface="Inter"/>
                <a:ea typeface="Inter"/>
              </a:rPr>
              <a:t> </a:t>
            </a:r>
            <a:endParaRPr b="0" lang="en-US" sz="1450" strike="noStrike" u="none">
              <a:solidFill>
                <a:srgbClr val="ffffff"/>
              </a:solidFill>
              <a:effectLst/>
              <a:uFillTx/>
              <a:latin typeface="Arial"/>
            </a:endParaRPr>
          </a:p>
          <a:p>
            <a:pPr>
              <a:lnSpc>
                <a:spcPts val="2299"/>
              </a:lnSpc>
              <a:tabLst>
                <a:tab algn="l" pos="0"/>
              </a:tabLst>
            </a:pPr>
            <a:r>
              <a:rPr b="1" lang="en-US" sz="1450" strike="noStrike" u="sng">
                <a:solidFill>
                  <a:srgbClr val="000000"/>
                </a:solidFill>
                <a:effectLst/>
                <a:uFillTx/>
                <a:latin typeface="Inter"/>
                <a:ea typeface="Inter"/>
              </a:rPr>
              <a:t>Obetnir l’appli: </a:t>
            </a:r>
            <a:r>
              <a:rPr b="0" lang="en-US" sz="1450" strike="noStrike" u="sng">
                <a:solidFill>
                  <a:srgbClr val="000000"/>
                </a:solidFill>
                <a:effectLst/>
                <a:uFillTx/>
                <a:latin typeface="Inter"/>
                <a:ea typeface="Inter"/>
              </a:rPr>
              <a:t>  </a:t>
            </a:r>
            <a:endParaRPr b="0" lang="en-US" sz="1450" strike="noStrike" u="none">
              <a:solidFill>
                <a:srgbClr val="ffffff"/>
              </a:solidFill>
              <a:effectLst/>
              <a:uFillTx/>
              <a:latin typeface="Arial"/>
            </a:endParaRPr>
          </a:p>
          <a:p>
            <a:pPr>
              <a:lnSpc>
                <a:spcPts val="2299"/>
              </a:lnSpc>
              <a:tabLst>
                <a:tab algn="l" pos="0"/>
              </a:tabLst>
            </a:pPr>
            <a:r>
              <a:rPr b="0" lang="en-US" sz="1450" strike="noStrike" u="sng">
                <a:solidFill>
                  <a:srgbClr val="0563c1"/>
                </a:solidFill>
                <a:effectLst/>
                <a:uFillTx/>
                <a:latin typeface="Inter"/>
                <a:ea typeface="Inter"/>
              </a:rPr>
              <a:t>https://drive.google.com/file/d/18yD3nLcYB7gOLDhj_ULh5R3idwKbjvl9/view?usp=drive_link</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 descr=""/>
          <p:cNvPicPr/>
          <p:nvPr/>
        </p:nvPicPr>
        <p:blipFill>
          <a:blip r:embed="rId1"/>
          <a:stretch/>
        </p:blipFill>
        <p:spPr>
          <a:xfrm>
            <a:off x="-85320" y="-59400"/>
            <a:ext cx="14715360" cy="828864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 37"/>
          <p:cNvSpPr/>
          <p:nvPr/>
        </p:nvSpPr>
        <p:spPr>
          <a:xfrm>
            <a:off x="6083640" y="469440"/>
            <a:ext cx="7614720" cy="529560"/>
          </a:xfrm>
          <a:prstGeom prst="rect">
            <a:avLst/>
          </a:prstGeom>
          <a:noFill/>
          <a:ln w="0">
            <a:noFill/>
          </a:ln>
        </p:spPr>
        <p:style>
          <a:lnRef idx="0"/>
          <a:fillRef idx="0"/>
          <a:effectRef idx="0"/>
          <a:fontRef idx="minor"/>
        </p:style>
        <p:txBody>
          <a:bodyPr wrap="none" lIns="0" rIns="0" tIns="0" bIns="0" anchor="t">
            <a:noAutofit/>
          </a:bodyPr>
          <a:p>
            <a:pPr>
              <a:lnSpc>
                <a:spcPts val="4150"/>
              </a:lnSpc>
              <a:tabLst>
                <a:tab algn="l" pos="0"/>
              </a:tabLst>
            </a:pPr>
            <a:r>
              <a:rPr b="1" lang="en-US" sz="3300" strike="noStrike" u="none">
                <a:solidFill>
                  <a:srgbClr val="000000"/>
                </a:solidFill>
                <a:effectLst/>
                <a:uFillTx/>
                <a:latin typeface="Inter Bold"/>
                <a:ea typeface="Inter Bold"/>
              </a:rPr>
              <a:t>Perspectives : Améliorations Futures</a:t>
            </a:r>
            <a:endParaRPr b="0" lang="en-US" sz="3300" strike="noStrike" u="none">
              <a:solidFill>
                <a:srgbClr val="ffffff"/>
              </a:solidFill>
              <a:effectLst/>
              <a:uFillTx/>
              <a:latin typeface="Arial"/>
            </a:endParaRPr>
          </a:p>
        </p:txBody>
      </p:sp>
      <p:sp>
        <p:nvSpPr>
          <p:cNvPr id="218" name="Text 38"/>
          <p:cNvSpPr/>
          <p:nvPr/>
        </p:nvSpPr>
        <p:spPr>
          <a:xfrm>
            <a:off x="6083640" y="1254240"/>
            <a:ext cx="7955640" cy="54216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Notre vision pour "Todo Work Sessions" s'étend au-delà de cette présentation, avec de nouvelles fonctionnalités passionnantes prévues.</a:t>
            </a:r>
            <a:endParaRPr b="0" lang="en-US" sz="1300" strike="noStrike" u="none">
              <a:solidFill>
                <a:srgbClr val="ffffff"/>
              </a:solidFill>
              <a:effectLst/>
              <a:uFillTx/>
              <a:latin typeface="Arial"/>
            </a:endParaRPr>
          </a:p>
        </p:txBody>
      </p:sp>
      <p:sp>
        <p:nvSpPr>
          <p:cNvPr id="219" name="Shape 12"/>
          <p:cNvSpPr/>
          <p:nvPr/>
        </p:nvSpPr>
        <p:spPr>
          <a:xfrm>
            <a:off x="6253200" y="2242440"/>
            <a:ext cx="168840" cy="99396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20" name="Shape 18"/>
          <p:cNvSpPr/>
          <p:nvPr/>
        </p:nvSpPr>
        <p:spPr>
          <a:xfrm>
            <a:off x="6083640" y="2130840"/>
            <a:ext cx="508320" cy="50832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21" name="Image 6" descr="preencoded.png"/>
          <p:cNvPicPr/>
          <p:nvPr/>
        </p:nvPicPr>
        <p:blipFill>
          <a:blip r:embed="rId1">
            <a:extLst>
              <a:ext uri="{96DAC541-7B7A-43D3-8B79-37D633B846F1}">
                <asvg:svgBlip xmlns:asvg="http://schemas.microsoft.com/office/drawing/2016/SVG/main" r:embed="rId2"/>
              </a:ext>
            </a:extLst>
          </a:blip>
          <a:stretch/>
        </p:blipFill>
        <p:spPr>
          <a:xfrm>
            <a:off x="6210720" y="2258280"/>
            <a:ext cx="253800" cy="253800"/>
          </a:xfrm>
          <a:prstGeom prst="rect">
            <a:avLst/>
          </a:prstGeom>
          <a:noFill/>
          <a:ln w="0">
            <a:noFill/>
          </a:ln>
        </p:spPr>
      </p:pic>
      <p:sp>
        <p:nvSpPr>
          <p:cNvPr id="222" name="Text 39"/>
          <p:cNvSpPr/>
          <p:nvPr/>
        </p:nvSpPr>
        <p:spPr>
          <a:xfrm>
            <a:off x="6762240" y="2157480"/>
            <a:ext cx="4371840" cy="2646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Intégration d'une Minuterie en Temps Réel</a:t>
            </a:r>
            <a:endParaRPr b="0" lang="en-US" sz="1650" strike="noStrike" u="none">
              <a:solidFill>
                <a:srgbClr val="ffffff"/>
              </a:solidFill>
              <a:effectLst/>
              <a:uFillTx/>
              <a:latin typeface="Arial"/>
            </a:endParaRPr>
          </a:p>
        </p:txBody>
      </p:sp>
      <p:sp>
        <p:nvSpPr>
          <p:cNvPr id="223" name="Text 40"/>
          <p:cNvSpPr/>
          <p:nvPr/>
        </p:nvSpPr>
        <p:spPr>
          <a:xfrm>
            <a:off x="6762240" y="2524680"/>
            <a:ext cx="7276680" cy="54216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Mise en œuvre d'une minuterie entièrement fonctionnelle et en temps réel pour un suivi précis des sessions de travail.</a:t>
            </a:r>
            <a:endParaRPr b="0" lang="en-US" sz="1300" strike="noStrike" u="none">
              <a:solidFill>
                <a:srgbClr val="ffffff"/>
              </a:solidFill>
              <a:effectLst/>
              <a:uFillTx/>
              <a:latin typeface="Arial"/>
            </a:endParaRPr>
          </a:p>
        </p:txBody>
      </p:sp>
      <p:sp>
        <p:nvSpPr>
          <p:cNvPr id="224" name="Shape 21"/>
          <p:cNvSpPr/>
          <p:nvPr/>
        </p:nvSpPr>
        <p:spPr>
          <a:xfrm>
            <a:off x="6507720" y="3661200"/>
            <a:ext cx="168840" cy="99396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25" name="Shape 22"/>
          <p:cNvSpPr/>
          <p:nvPr/>
        </p:nvSpPr>
        <p:spPr>
          <a:xfrm>
            <a:off x="6338160" y="3549960"/>
            <a:ext cx="508320" cy="50832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26" name="Image 7" descr="preencoded.png"/>
          <p:cNvPicPr/>
          <p:nvPr/>
        </p:nvPicPr>
        <p:blipFill>
          <a:blip r:embed="rId3">
            <a:extLst>
              <a:ext uri="{96DAC541-7B7A-43D3-8B79-37D633B846F1}">
                <asvg:svgBlip xmlns:asvg="http://schemas.microsoft.com/office/drawing/2016/SVG/main" r:embed="rId4"/>
              </a:ext>
            </a:extLst>
          </a:blip>
          <a:stretch/>
        </p:blipFill>
        <p:spPr>
          <a:xfrm>
            <a:off x="6465240" y="3677040"/>
            <a:ext cx="253800" cy="253800"/>
          </a:xfrm>
          <a:prstGeom prst="rect">
            <a:avLst/>
          </a:prstGeom>
          <a:noFill/>
          <a:ln w="0">
            <a:noFill/>
          </a:ln>
        </p:spPr>
      </p:pic>
      <p:sp>
        <p:nvSpPr>
          <p:cNvPr id="227" name="Text 44"/>
          <p:cNvSpPr/>
          <p:nvPr/>
        </p:nvSpPr>
        <p:spPr>
          <a:xfrm>
            <a:off x="7016760" y="3576240"/>
            <a:ext cx="2188080" cy="2646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Notifications Locales</a:t>
            </a:r>
            <a:endParaRPr b="0" lang="en-US" sz="1650" strike="noStrike" u="none">
              <a:solidFill>
                <a:srgbClr val="ffffff"/>
              </a:solidFill>
              <a:effectLst/>
              <a:uFillTx/>
              <a:latin typeface="Arial"/>
            </a:endParaRPr>
          </a:p>
        </p:txBody>
      </p:sp>
      <p:sp>
        <p:nvSpPr>
          <p:cNvPr id="228" name="Text 45"/>
          <p:cNvSpPr/>
          <p:nvPr/>
        </p:nvSpPr>
        <p:spPr>
          <a:xfrm>
            <a:off x="7016760" y="3943440"/>
            <a:ext cx="7022160" cy="54216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Intégration de notifications locales pour alerter les utilisateurs à la fin des cycles de travail ou de pause, assurant des transitions fluides.</a:t>
            </a:r>
            <a:endParaRPr b="0" lang="en-US" sz="1300" strike="noStrike" u="none">
              <a:solidFill>
                <a:srgbClr val="ffffff"/>
              </a:solidFill>
              <a:effectLst/>
              <a:uFillTx/>
              <a:latin typeface="Arial"/>
            </a:endParaRPr>
          </a:p>
        </p:txBody>
      </p:sp>
      <p:sp>
        <p:nvSpPr>
          <p:cNvPr id="229" name="Shape 23"/>
          <p:cNvSpPr/>
          <p:nvPr/>
        </p:nvSpPr>
        <p:spPr>
          <a:xfrm>
            <a:off x="6762240" y="5080320"/>
            <a:ext cx="168840" cy="126540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0" name="Shape 24"/>
          <p:cNvSpPr/>
          <p:nvPr/>
        </p:nvSpPr>
        <p:spPr>
          <a:xfrm>
            <a:off x="6592680" y="4968720"/>
            <a:ext cx="508320" cy="50832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31" name="Image 8" descr="preencoded.png"/>
          <p:cNvPicPr/>
          <p:nvPr/>
        </p:nvPicPr>
        <p:blipFill>
          <a:blip r:embed="rId5">
            <a:extLst>
              <a:ext uri="{96DAC541-7B7A-43D3-8B79-37D633B846F1}">
                <asvg:svgBlip xmlns:asvg="http://schemas.microsoft.com/office/drawing/2016/SVG/main" r:embed="rId6"/>
              </a:ext>
            </a:extLst>
          </a:blip>
          <a:stretch/>
        </p:blipFill>
        <p:spPr>
          <a:xfrm>
            <a:off x="6719760" y="5096160"/>
            <a:ext cx="253800" cy="253800"/>
          </a:xfrm>
          <a:prstGeom prst="rect">
            <a:avLst/>
          </a:prstGeom>
          <a:noFill/>
          <a:ln w="0">
            <a:noFill/>
          </a:ln>
        </p:spPr>
      </p:pic>
      <p:sp>
        <p:nvSpPr>
          <p:cNvPr id="232" name="Text 46"/>
          <p:cNvSpPr/>
          <p:nvPr/>
        </p:nvSpPr>
        <p:spPr>
          <a:xfrm>
            <a:off x="7271280" y="4995360"/>
            <a:ext cx="2189880" cy="2646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Analyses Améliorées</a:t>
            </a:r>
            <a:endParaRPr b="0" lang="en-US" sz="1650" strike="noStrike" u="none">
              <a:solidFill>
                <a:srgbClr val="ffffff"/>
              </a:solidFill>
              <a:effectLst/>
              <a:uFillTx/>
              <a:latin typeface="Arial"/>
            </a:endParaRPr>
          </a:p>
        </p:txBody>
      </p:sp>
      <p:sp>
        <p:nvSpPr>
          <p:cNvPr id="233" name="Text 48"/>
          <p:cNvSpPr/>
          <p:nvPr/>
        </p:nvSpPr>
        <p:spPr>
          <a:xfrm>
            <a:off x="7271280" y="5362200"/>
            <a:ext cx="6767640" cy="8136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Développement de fonctionnalités d'analyse et de reporting plus détaillées pour offrir aux utilisateurs des informations plus approfondies sur leurs habitudes de productivité.</a:t>
            </a:r>
            <a:endParaRPr b="0" lang="en-US" sz="1300" strike="noStrike" u="none">
              <a:solidFill>
                <a:srgbClr val="ffffff"/>
              </a:solidFill>
              <a:effectLst/>
              <a:uFillTx/>
              <a:latin typeface="Arial"/>
            </a:endParaRPr>
          </a:p>
        </p:txBody>
      </p:sp>
      <p:sp>
        <p:nvSpPr>
          <p:cNvPr id="234" name="Shape 25"/>
          <p:cNvSpPr/>
          <p:nvPr/>
        </p:nvSpPr>
        <p:spPr>
          <a:xfrm>
            <a:off x="7016760" y="6770520"/>
            <a:ext cx="168840" cy="993960"/>
          </a:xfrm>
          <a:prstGeom prst="roundRect">
            <a:avLst>
              <a:gd name="adj" fmla="val 42010"/>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5" name="Shape 26"/>
          <p:cNvSpPr/>
          <p:nvPr/>
        </p:nvSpPr>
        <p:spPr>
          <a:xfrm>
            <a:off x="6847200" y="6658920"/>
            <a:ext cx="508320" cy="508320"/>
          </a:xfrm>
          <a:prstGeom prst="roundRect">
            <a:avLst>
              <a:gd name="adj" fmla="val 89804"/>
            </a:avLst>
          </a:prstGeom>
          <a:solidFill>
            <a:srgbClr val="110080"/>
          </a:solidFill>
          <a:ln w="7620">
            <a:solidFill>
              <a:srgbClr val="2a1999"/>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36" name="Image 10" descr="preencoded.png"/>
          <p:cNvPicPr/>
          <p:nvPr/>
        </p:nvPicPr>
        <p:blipFill>
          <a:blip r:embed="rId7">
            <a:extLst>
              <a:ext uri="{96DAC541-7B7A-43D3-8B79-37D633B846F1}">
                <asvg:svgBlip xmlns:asvg="http://schemas.microsoft.com/office/drawing/2016/SVG/main" r:embed="rId8"/>
              </a:ext>
            </a:extLst>
          </a:blip>
          <a:stretch/>
        </p:blipFill>
        <p:spPr>
          <a:xfrm>
            <a:off x="6974640" y="6786360"/>
            <a:ext cx="253800" cy="253800"/>
          </a:xfrm>
          <a:prstGeom prst="rect">
            <a:avLst/>
          </a:prstGeom>
          <a:noFill/>
          <a:ln w="0">
            <a:noFill/>
          </a:ln>
        </p:spPr>
      </p:pic>
      <p:sp>
        <p:nvSpPr>
          <p:cNvPr id="237" name="Text 49"/>
          <p:cNvSpPr/>
          <p:nvPr/>
        </p:nvSpPr>
        <p:spPr>
          <a:xfrm>
            <a:off x="7525800" y="6685560"/>
            <a:ext cx="2354760" cy="2646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n-US" sz="1650" strike="noStrike" u="none">
                <a:solidFill>
                  <a:srgbClr val="000000"/>
                </a:solidFill>
                <a:effectLst/>
                <a:uFillTx/>
                <a:latin typeface="Inter Bold"/>
                <a:ea typeface="Inter Bold"/>
              </a:rPr>
              <a:t>Synchronisation Cloud</a:t>
            </a:r>
            <a:endParaRPr b="0" lang="en-US" sz="1650" strike="noStrike" u="none">
              <a:solidFill>
                <a:srgbClr val="ffffff"/>
              </a:solidFill>
              <a:effectLst/>
              <a:uFillTx/>
              <a:latin typeface="Arial"/>
            </a:endParaRPr>
          </a:p>
        </p:txBody>
      </p:sp>
      <p:sp>
        <p:nvSpPr>
          <p:cNvPr id="238" name="Text 52"/>
          <p:cNvSpPr/>
          <p:nvPr/>
        </p:nvSpPr>
        <p:spPr>
          <a:xfrm>
            <a:off x="7525800" y="7052400"/>
            <a:ext cx="6513120" cy="54216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000000"/>
                </a:solidFill>
                <a:effectLst/>
                <a:uFillTx/>
                <a:latin typeface="Inter"/>
                <a:ea typeface="Inter"/>
              </a:rPr>
              <a:t>Exploration des options de synchronisation cloud pour permettre aux utilisateurs d'accéder à leurs tâches et sessions sur plusieurs appareils.</a:t>
            </a:r>
            <a:endParaRPr b="0" lang="en-US" sz="1300" strike="noStrike" u="none">
              <a:solidFill>
                <a:srgbClr val="ffffff"/>
              </a:solidFill>
              <a:effectLst/>
              <a:uFillTx/>
              <a:latin typeface="Arial"/>
            </a:endParaRPr>
          </a:p>
        </p:txBody>
      </p:sp>
      <p:pic>
        <p:nvPicPr>
          <p:cNvPr id="239" name="Image 11" descr="preencoded.png"/>
          <p:cNvPicPr/>
          <p:nvPr/>
        </p:nvPicPr>
        <p:blipFill>
          <a:blip r:embed="rId9"/>
          <a:stretch/>
        </p:blipFill>
        <p:spPr>
          <a:xfrm>
            <a:off x="360" y="360"/>
            <a:ext cx="5485680" cy="822888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Image 5" descr="preencoded.png"/>
          <p:cNvPicPr/>
          <p:nvPr/>
        </p:nvPicPr>
        <p:blipFill>
          <a:blip r:embed="rId1"/>
          <a:stretch/>
        </p:blipFill>
        <p:spPr>
          <a:xfrm>
            <a:off x="0" y="360"/>
            <a:ext cx="5485680" cy="8228880"/>
          </a:xfrm>
          <a:prstGeom prst="rect">
            <a:avLst/>
          </a:prstGeom>
          <a:noFill/>
          <a:ln w="0">
            <a:noFill/>
          </a:ln>
        </p:spPr>
      </p:pic>
      <p:sp>
        <p:nvSpPr>
          <p:cNvPr id="241" name="Text 27"/>
          <p:cNvSpPr/>
          <p:nvPr/>
        </p:nvSpPr>
        <p:spPr>
          <a:xfrm>
            <a:off x="6140880" y="632520"/>
            <a:ext cx="5588640" cy="58428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000000"/>
                </a:solidFill>
                <a:effectLst/>
                <a:uFillTx/>
                <a:latin typeface="Inter Bold"/>
                <a:ea typeface="Inter Bold"/>
              </a:rPr>
              <a:t>Conclusion et Questions</a:t>
            </a:r>
            <a:endParaRPr b="0" lang="en-US" sz="3650" strike="noStrike" u="none">
              <a:solidFill>
                <a:srgbClr val="ffffff"/>
              </a:solidFill>
              <a:effectLst/>
              <a:uFillTx/>
              <a:latin typeface="Arial"/>
            </a:endParaRPr>
          </a:p>
        </p:txBody>
      </p:sp>
      <p:sp>
        <p:nvSpPr>
          <p:cNvPr id="242" name="Text 28"/>
          <p:cNvSpPr/>
          <p:nvPr/>
        </p:nvSpPr>
        <p:spPr>
          <a:xfrm>
            <a:off x="6140880" y="1497960"/>
            <a:ext cx="783324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Merci de votre attention. Nous sommes prêts à répondre à toutes vos questions.</a:t>
            </a:r>
            <a:endParaRPr b="0" lang="en-US" sz="1450" strike="noStrike" u="none">
              <a:solidFill>
                <a:srgbClr val="ffffff"/>
              </a:solidFill>
              <a:effectLst/>
              <a:uFillTx/>
              <a:latin typeface="Arial"/>
            </a:endParaRPr>
          </a:p>
        </p:txBody>
      </p:sp>
      <p:sp>
        <p:nvSpPr>
          <p:cNvPr id="243" name="Text 29"/>
          <p:cNvSpPr/>
          <p:nvPr/>
        </p:nvSpPr>
        <p:spPr>
          <a:xfrm>
            <a:off x="6421680" y="2288520"/>
            <a:ext cx="2806560" cy="3502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Bilan</a:t>
            </a:r>
            <a:endParaRPr b="0" lang="en-US" sz="2200" strike="noStrike" u="none">
              <a:solidFill>
                <a:srgbClr val="ffffff"/>
              </a:solidFill>
              <a:effectLst/>
              <a:uFillTx/>
              <a:latin typeface="Arial"/>
            </a:endParaRPr>
          </a:p>
        </p:txBody>
      </p:sp>
      <p:sp>
        <p:nvSpPr>
          <p:cNvPr id="244" name="Text 30"/>
          <p:cNvSpPr/>
          <p:nvPr/>
        </p:nvSpPr>
        <p:spPr>
          <a:xfrm>
            <a:off x="6421680" y="2919960"/>
            <a:ext cx="7552800" cy="11970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Le projet "Todo Work Sessions" témoigne de nos compétences techniques et de notre engagement à résoudre les défis de productivité du monde réel. Nous avons développé une application fonctionnelle et complète, démontrant la maîtrise des concepts avancés de Flutter et créant une base solide pour la croissance future.</a:t>
            </a:r>
            <a:endParaRPr b="0" lang="en-US" sz="1450" strike="noStrike" u="none">
              <a:solidFill>
                <a:srgbClr val="ffffff"/>
              </a:solidFill>
              <a:effectLst/>
              <a:uFillTx/>
              <a:latin typeface="Arial"/>
            </a:endParaRPr>
          </a:p>
        </p:txBody>
      </p:sp>
      <p:sp>
        <p:nvSpPr>
          <p:cNvPr id="245" name="Shape 4"/>
          <p:cNvSpPr/>
          <p:nvPr/>
        </p:nvSpPr>
        <p:spPr>
          <a:xfrm>
            <a:off x="6140880" y="2008080"/>
            <a:ext cx="22320" cy="2319840"/>
          </a:xfrm>
          <a:prstGeom prst="rect">
            <a:avLst/>
          </a:prstGeom>
          <a:solidFill>
            <a:srgbClr val="2b0a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6" name="Text 31"/>
          <p:cNvSpPr/>
          <p:nvPr/>
        </p:nvSpPr>
        <p:spPr>
          <a:xfrm>
            <a:off x="6421680" y="4819320"/>
            <a:ext cx="2806560" cy="3502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Perspectives</a:t>
            </a:r>
            <a:endParaRPr b="0" lang="en-US" sz="2200" strike="noStrike" u="none">
              <a:solidFill>
                <a:srgbClr val="ffffff"/>
              </a:solidFill>
              <a:effectLst/>
              <a:uFillTx/>
              <a:latin typeface="Arial"/>
            </a:endParaRPr>
          </a:p>
        </p:txBody>
      </p:sp>
      <p:sp>
        <p:nvSpPr>
          <p:cNvPr id="247" name="Text 34"/>
          <p:cNvSpPr/>
          <p:nvPr/>
        </p:nvSpPr>
        <p:spPr>
          <a:xfrm>
            <a:off x="6421680" y="5451120"/>
            <a:ext cx="7552800" cy="119700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000000"/>
                </a:solidFill>
                <a:effectLst/>
                <a:uFillTx/>
                <a:latin typeface="Inter"/>
                <a:ea typeface="Inter"/>
              </a:rPr>
              <a:t>Nos prochaines étapes se concentreront sur l'amélioration de l'expérience utilisateur avec des minuteurs en temps réel et la mise en œuvre de notifications locales robustes, garantissant que "Todo Work Sessions" continue d'évoluer comme un outil indispensable pour la productivité.</a:t>
            </a:r>
            <a:endParaRPr b="0" lang="en-US" sz="1450" strike="noStrike" u="none">
              <a:solidFill>
                <a:srgbClr val="ffffff"/>
              </a:solidFill>
              <a:effectLst/>
              <a:uFillTx/>
              <a:latin typeface="Arial"/>
            </a:endParaRPr>
          </a:p>
        </p:txBody>
      </p:sp>
      <p:sp>
        <p:nvSpPr>
          <p:cNvPr id="248" name="Shape 8"/>
          <p:cNvSpPr/>
          <p:nvPr/>
        </p:nvSpPr>
        <p:spPr>
          <a:xfrm>
            <a:off x="6140880" y="4538880"/>
            <a:ext cx="22320" cy="2319840"/>
          </a:xfrm>
          <a:prstGeom prst="rect">
            <a:avLst/>
          </a:prstGeom>
          <a:solidFill>
            <a:srgbClr val="2b0a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9" name="Text 35"/>
          <p:cNvSpPr/>
          <p:nvPr/>
        </p:nvSpPr>
        <p:spPr>
          <a:xfrm>
            <a:off x="6140880" y="7139880"/>
            <a:ext cx="3742560" cy="467280"/>
          </a:xfrm>
          <a:prstGeom prst="rect">
            <a:avLst/>
          </a:prstGeom>
          <a:noFill/>
          <a:ln w="0">
            <a:noFill/>
          </a:ln>
        </p:spPr>
        <p:style>
          <a:lnRef idx="0"/>
          <a:fillRef idx="0"/>
          <a:effectRef idx="0"/>
          <a:fontRef idx="minor"/>
        </p:style>
        <p:txBody>
          <a:bodyPr wrap="none" lIns="0" rIns="0" tIns="0" bIns="0" anchor="t">
            <a:noAutofit/>
          </a:bodyPr>
          <a:p>
            <a:pPr>
              <a:lnSpc>
                <a:spcPts val="3651"/>
              </a:lnSpc>
              <a:tabLst>
                <a:tab algn="l" pos="0"/>
              </a:tabLst>
            </a:pPr>
            <a:r>
              <a:rPr b="1" lang="en-US" sz="2900" strike="noStrike" u="none">
                <a:solidFill>
                  <a:srgbClr val="000000"/>
                </a:solidFill>
                <a:effectLst/>
                <a:uFillTx/>
                <a:latin typeface="Inter Bold"/>
                <a:ea typeface="Inter Bold"/>
              </a:rPr>
              <a:t>Des questions ?</a:t>
            </a:r>
            <a:endParaRPr b="0" lang="en-US" sz="29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Image 0" descr="preencoded.png"/>
          <p:cNvPicPr/>
          <p:nvPr/>
        </p:nvPicPr>
        <p:blipFill>
          <a:blip r:embed="rId1"/>
          <a:stretch/>
        </p:blipFill>
        <p:spPr>
          <a:xfrm>
            <a:off x="0" y="0"/>
            <a:ext cx="14629680" cy="2612160"/>
          </a:xfrm>
          <a:prstGeom prst="rect">
            <a:avLst/>
          </a:prstGeom>
          <a:noFill/>
          <a:ln w="0">
            <a:noFill/>
          </a:ln>
        </p:spPr>
      </p:pic>
      <p:sp>
        <p:nvSpPr>
          <p:cNvPr id="70" name="Text 0"/>
          <p:cNvSpPr/>
          <p:nvPr/>
        </p:nvSpPr>
        <p:spPr>
          <a:xfrm>
            <a:off x="731520" y="3359160"/>
            <a:ext cx="9292320" cy="652320"/>
          </a:xfrm>
          <a:prstGeom prst="rect">
            <a:avLst/>
          </a:prstGeom>
          <a:noFill/>
          <a:ln w="0">
            <a:noFill/>
          </a:ln>
        </p:spPr>
        <p:style>
          <a:lnRef idx="0"/>
          <a:fillRef idx="0"/>
          <a:effectRef idx="0"/>
          <a:fontRef idx="minor"/>
        </p:style>
        <p:txBody>
          <a:bodyPr wrap="none" lIns="0" rIns="0" tIns="0" bIns="0" anchor="t">
            <a:noAutofit/>
          </a:bodyPr>
          <a:p>
            <a:pPr>
              <a:lnSpc>
                <a:spcPts val="5100"/>
              </a:lnSpc>
              <a:tabLst>
                <a:tab algn="l" pos="0"/>
              </a:tabLst>
            </a:pPr>
            <a:r>
              <a:rPr b="1" lang="en-US" sz="4100" strike="noStrike" u="none">
                <a:solidFill>
                  <a:srgbClr val="000000"/>
                </a:solidFill>
                <a:effectLst/>
                <a:uFillTx/>
                <a:latin typeface="Inter Bold"/>
                <a:ea typeface="Inter Bold"/>
              </a:rPr>
              <a:t>Le Défi de la Productivité Numérique</a:t>
            </a:r>
            <a:endParaRPr b="0" lang="en-US" sz="4100" strike="noStrike" u="none">
              <a:solidFill>
                <a:srgbClr val="ffffff"/>
              </a:solidFill>
              <a:effectLst/>
              <a:uFillTx/>
              <a:latin typeface="Arial"/>
            </a:endParaRPr>
          </a:p>
        </p:txBody>
      </p:sp>
      <p:sp>
        <p:nvSpPr>
          <p:cNvPr id="71" name="Shape 1"/>
          <p:cNvSpPr/>
          <p:nvPr/>
        </p:nvSpPr>
        <p:spPr>
          <a:xfrm>
            <a:off x="731520" y="4325760"/>
            <a:ext cx="4249080" cy="258696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72" name="Shape 2"/>
          <p:cNvSpPr/>
          <p:nvPr/>
        </p:nvSpPr>
        <p:spPr>
          <a:xfrm>
            <a:off x="708840" y="4325760"/>
            <a:ext cx="90720" cy="258696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3" name="Text 3"/>
          <p:cNvSpPr/>
          <p:nvPr/>
        </p:nvSpPr>
        <p:spPr>
          <a:xfrm>
            <a:off x="1031760" y="4557600"/>
            <a:ext cx="3168000" cy="3258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Fragmentation du Travail</a:t>
            </a:r>
            <a:endParaRPr b="0" lang="en-US" sz="2050" strike="noStrike" u="none">
              <a:solidFill>
                <a:srgbClr val="ffffff"/>
              </a:solidFill>
              <a:effectLst/>
              <a:uFillTx/>
              <a:latin typeface="Arial"/>
            </a:endParaRPr>
          </a:p>
        </p:txBody>
      </p:sp>
      <p:sp>
        <p:nvSpPr>
          <p:cNvPr id="74" name="Text 4"/>
          <p:cNvSpPr/>
          <p:nvPr/>
        </p:nvSpPr>
        <p:spPr>
          <a:xfrm>
            <a:off x="1031760" y="5009400"/>
            <a:ext cx="3717000" cy="167148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Les outils de gestion de tâches et de suivi du temps sont souvent dissociés, exigeant l'utilisation de multiples applications et perturbant le flux de travail.</a:t>
            </a:r>
            <a:endParaRPr b="0" lang="en-US" sz="1600" strike="noStrike" u="none">
              <a:solidFill>
                <a:srgbClr val="ffffff"/>
              </a:solidFill>
              <a:effectLst/>
              <a:uFillTx/>
              <a:latin typeface="Arial"/>
            </a:endParaRPr>
          </a:p>
        </p:txBody>
      </p:sp>
      <p:sp>
        <p:nvSpPr>
          <p:cNvPr id="75" name="Shape 5"/>
          <p:cNvSpPr/>
          <p:nvPr/>
        </p:nvSpPr>
        <p:spPr>
          <a:xfrm>
            <a:off x="5190120" y="4325760"/>
            <a:ext cx="4249080" cy="258696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76" name="Shape 6"/>
          <p:cNvSpPr/>
          <p:nvPr/>
        </p:nvSpPr>
        <p:spPr>
          <a:xfrm>
            <a:off x="5167440" y="4325760"/>
            <a:ext cx="90720" cy="258696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7" name="Text 7"/>
          <p:cNvSpPr/>
          <p:nvPr/>
        </p:nvSpPr>
        <p:spPr>
          <a:xfrm>
            <a:off x="5490720" y="4557600"/>
            <a:ext cx="2612160" cy="3258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Perte de Focus</a:t>
            </a:r>
            <a:endParaRPr b="0" lang="en-US" sz="2050" strike="noStrike" u="none">
              <a:solidFill>
                <a:srgbClr val="ffffff"/>
              </a:solidFill>
              <a:effectLst/>
              <a:uFillTx/>
              <a:latin typeface="Arial"/>
            </a:endParaRPr>
          </a:p>
        </p:txBody>
      </p:sp>
      <p:sp>
        <p:nvSpPr>
          <p:cNvPr id="78" name="Text 8"/>
          <p:cNvSpPr/>
          <p:nvPr/>
        </p:nvSpPr>
        <p:spPr>
          <a:xfrm>
            <a:off x="5490720" y="5009400"/>
            <a:ext cx="3717000" cy="167148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Il est difficile de maintenir une concentration optimale et de mesurer précisément le temps consacré à des objectifs spécifiques, ce qui réduit l'efficacité.</a:t>
            </a:r>
            <a:endParaRPr b="0" lang="en-US" sz="1600" strike="noStrike" u="none">
              <a:solidFill>
                <a:srgbClr val="ffffff"/>
              </a:solidFill>
              <a:effectLst/>
              <a:uFillTx/>
              <a:latin typeface="Arial"/>
            </a:endParaRPr>
          </a:p>
        </p:txBody>
      </p:sp>
      <p:sp>
        <p:nvSpPr>
          <p:cNvPr id="79" name="Shape 9"/>
          <p:cNvSpPr/>
          <p:nvPr/>
        </p:nvSpPr>
        <p:spPr>
          <a:xfrm>
            <a:off x="9649080" y="4325760"/>
            <a:ext cx="4249080" cy="2586960"/>
          </a:xfrm>
          <a:prstGeom prst="roundRect">
            <a:avLst>
              <a:gd name="adj" fmla="val 4240"/>
            </a:avLst>
          </a:prstGeom>
          <a:solidFill>
            <a:srgbClr val="ffffff"/>
          </a:solidFill>
          <a:ln w="2286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0" name="Shape 10"/>
          <p:cNvSpPr/>
          <p:nvPr/>
        </p:nvSpPr>
        <p:spPr>
          <a:xfrm>
            <a:off x="9626040" y="4325760"/>
            <a:ext cx="90720" cy="2586960"/>
          </a:xfrm>
          <a:prstGeom prst="roundRect">
            <a:avLst>
              <a:gd name="adj" fmla="val 96008"/>
            </a:avLst>
          </a:prstGeom>
          <a:solidFill>
            <a:srgbClr val="4950bc"/>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81" name="Text 11"/>
          <p:cNvSpPr/>
          <p:nvPr/>
        </p:nvSpPr>
        <p:spPr>
          <a:xfrm>
            <a:off x="9949320" y="4557600"/>
            <a:ext cx="2612160" cy="3258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1" lang="en-US" sz="2050" strike="noStrike" u="none">
                <a:solidFill>
                  <a:srgbClr val="272525"/>
                </a:solidFill>
                <a:effectLst/>
                <a:uFillTx/>
                <a:latin typeface="Inter Bold"/>
                <a:ea typeface="Inter Bold"/>
              </a:rPr>
              <a:t>Manque de Suivi</a:t>
            </a:r>
            <a:endParaRPr b="0" lang="en-US" sz="2050" strike="noStrike" u="none">
              <a:solidFill>
                <a:srgbClr val="ffffff"/>
              </a:solidFill>
              <a:effectLst/>
              <a:uFillTx/>
              <a:latin typeface="Arial"/>
            </a:endParaRPr>
          </a:p>
        </p:txBody>
      </p:sp>
      <p:sp>
        <p:nvSpPr>
          <p:cNvPr id="82" name="Text 12"/>
          <p:cNvSpPr/>
          <p:nvPr/>
        </p:nvSpPr>
        <p:spPr>
          <a:xfrm>
            <a:off x="9949320" y="5009400"/>
            <a:ext cx="3717000" cy="167148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L'absence d'un historique clair des sessions de travail empêche une analyse approfondie de l'efficacité personnelle et l'identification des axes d'amélioration.</a:t>
            </a:r>
            <a:endParaRPr b="0" lang="en-US" sz="1600" strike="noStrike" u="none">
              <a:solidFill>
                <a:srgbClr val="ffffff"/>
              </a:solidFill>
              <a:effectLst/>
              <a:uFillTx/>
              <a:latin typeface="Arial"/>
            </a:endParaRPr>
          </a:p>
        </p:txBody>
      </p:sp>
      <p:sp>
        <p:nvSpPr>
          <p:cNvPr id="83" name="Text 13"/>
          <p:cNvSpPr/>
          <p:nvPr/>
        </p:nvSpPr>
        <p:spPr>
          <a:xfrm>
            <a:off x="731520" y="7148520"/>
            <a:ext cx="13166640" cy="33372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r>
              <a:rPr b="0" lang="en-US" sz="1600" strike="noStrike" u="none">
                <a:solidFill>
                  <a:srgbClr val="272525"/>
                </a:solidFill>
                <a:effectLst/>
                <a:uFillTx/>
                <a:latin typeface="Inter"/>
                <a:ea typeface="Inter"/>
              </a:rPr>
              <a:t>Objectif : Créer une application unique, simple et robuste qui centralise l'organisation, le focus et l'analyse.</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 0"/>
          <p:cNvSpPr/>
          <p:nvPr/>
        </p:nvSpPr>
        <p:spPr>
          <a:xfrm>
            <a:off x="715680" y="592200"/>
            <a:ext cx="12510360" cy="63828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1" lang="en-US" sz="4000" strike="noStrike" u="none">
                <a:solidFill>
                  <a:srgbClr val="000000"/>
                </a:solidFill>
                <a:effectLst/>
                <a:uFillTx/>
                <a:latin typeface="Inter Bold"/>
                <a:ea typeface="Inter Bold"/>
              </a:rPr>
              <a:t>Une Solution 3-en-1 : Organiser, Minuter, Analyser</a:t>
            </a:r>
            <a:endParaRPr b="0" lang="en-US" sz="4000" strike="noStrike" u="none">
              <a:solidFill>
                <a:srgbClr val="ffffff"/>
              </a:solidFill>
              <a:effectLst/>
              <a:uFillTx/>
              <a:latin typeface="Arial"/>
            </a:endParaRPr>
          </a:p>
        </p:txBody>
      </p:sp>
      <p:sp>
        <p:nvSpPr>
          <p:cNvPr id="85" name="Text 1"/>
          <p:cNvSpPr/>
          <p:nvPr/>
        </p:nvSpPr>
        <p:spPr>
          <a:xfrm>
            <a:off x="715680" y="1639800"/>
            <a:ext cx="13198320" cy="32652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Notre application Flutter, </a:t>
            </a:r>
            <a:r>
              <a:rPr b="1" lang="en-US" sz="1600" strike="noStrike" u="none">
                <a:solidFill>
                  <a:srgbClr val="272525"/>
                </a:solidFill>
                <a:effectLst/>
                <a:uFillTx/>
                <a:latin typeface="Inter"/>
                <a:ea typeface="Inter"/>
              </a:rPr>
              <a:t>Todo Work Sessions</a:t>
            </a:r>
            <a:r>
              <a:rPr b="0" lang="en-US" sz="1600" strike="noStrike" u="none">
                <a:solidFill>
                  <a:srgbClr val="272525"/>
                </a:solidFill>
                <a:effectLst/>
                <a:uFillTx/>
                <a:latin typeface="Inter"/>
                <a:ea typeface="Inter"/>
              </a:rPr>
              <a:t>, est conçue pour être une suite complète d'outils de productivité.</a:t>
            </a:r>
            <a:endParaRPr b="0" lang="en-US" sz="1600" strike="noStrike" u="none">
              <a:solidFill>
                <a:srgbClr val="ffffff"/>
              </a:solidFill>
              <a:effectLst/>
              <a:uFillTx/>
              <a:latin typeface="Arial"/>
            </a:endParaRPr>
          </a:p>
        </p:txBody>
      </p:sp>
      <p:sp>
        <p:nvSpPr>
          <p:cNvPr id="86" name="Text 2"/>
          <p:cNvSpPr/>
          <p:nvPr/>
        </p:nvSpPr>
        <p:spPr>
          <a:xfrm>
            <a:off x="715680" y="2381040"/>
            <a:ext cx="77191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Gestion des Tâches</a:t>
            </a:r>
            <a:r>
              <a:rPr b="0" lang="en-US" sz="1600" strike="noStrike" u="none">
                <a:solidFill>
                  <a:srgbClr val="272525"/>
                </a:solidFill>
                <a:effectLst/>
                <a:uFillTx/>
                <a:latin typeface="Inter"/>
                <a:ea typeface="Inter"/>
              </a:rPr>
              <a:t> : Création, organisation et suivi des étapes clés pour une planification efficace.</a:t>
            </a:r>
            <a:endParaRPr b="0" lang="en-US" sz="1600" strike="noStrike" u="none">
              <a:solidFill>
                <a:srgbClr val="ffffff"/>
              </a:solidFill>
              <a:effectLst/>
              <a:uFillTx/>
              <a:latin typeface="Arial"/>
            </a:endParaRPr>
          </a:p>
        </p:txBody>
      </p:sp>
      <p:sp>
        <p:nvSpPr>
          <p:cNvPr id="87" name="Text 3"/>
          <p:cNvSpPr/>
          <p:nvPr/>
        </p:nvSpPr>
        <p:spPr>
          <a:xfrm>
            <a:off x="715680" y="3106800"/>
            <a:ext cx="77191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Minuteur de Sessions</a:t>
            </a:r>
            <a:r>
              <a:rPr b="0" lang="en-US" sz="1600" strike="noStrike" u="none">
                <a:solidFill>
                  <a:srgbClr val="272525"/>
                </a:solidFill>
                <a:effectLst/>
                <a:uFillTx/>
                <a:latin typeface="Inter"/>
                <a:ea typeface="Inter"/>
              </a:rPr>
              <a:t> : Démarrage et enregistrement précis du temps passé sur chaque tâche, pour une meilleure conscience de l'effort fourni.</a:t>
            </a:r>
            <a:endParaRPr b="0" lang="en-US" sz="1600" strike="noStrike" u="none">
              <a:solidFill>
                <a:srgbClr val="ffffff"/>
              </a:solidFill>
              <a:effectLst/>
              <a:uFillTx/>
              <a:latin typeface="Arial"/>
            </a:endParaRPr>
          </a:p>
        </p:txBody>
      </p:sp>
      <p:sp>
        <p:nvSpPr>
          <p:cNvPr id="88" name="Text 4"/>
          <p:cNvSpPr/>
          <p:nvPr/>
        </p:nvSpPr>
        <p:spPr>
          <a:xfrm>
            <a:off x="715680" y="3832560"/>
            <a:ext cx="7719120" cy="9806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Profil &amp; Persistance</a:t>
            </a:r>
            <a:r>
              <a:rPr b="0" lang="en-US" sz="1600" strike="noStrike" u="none">
                <a:solidFill>
                  <a:srgbClr val="272525"/>
                </a:solidFill>
                <a:effectLst/>
                <a:uFillTx/>
                <a:latin typeface="Inter"/>
                <a:ea typeface="Inter"/>
              </a:rPr>
              <a:t> : Gestion sécurisée de l'identité utilisateur et sauvegarde locale des données pour une expérience fluide et personnalisée.</a:t>
            </a:r>
            <a:endParaRPr b="0" lang="en-US" sz="1600" strike="noStrike" u="none">
              <a:solidFill>
                <a:srgbClr val="ffffff"/>
              </a:solidFill>
              <a:effectLst/>
              <a:uFillTx/>
              <a:latin typeface="Arial"/>
            </a:endParaRPr>
          </a:p>
        </p:txBody>
      </p:sp>
      <p:pic>
        <p:nvPicPr>
          <p:cNvPr id="89" name="" descr=""/>
          <p:cNvPicPr/>
          <p:nvPr/>
        </p:nvPicPr>
        <p:blipFill>
          <a:blip r:embed="rId1"/>
          <a:stretch/>
        </p:blipFill>
        <p:spPr>
          <a:xfrm>
            <a:off x="9327600" y="2021400"/>
            <a:ext cx="5037840" cy="57668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 0"/>
          <p:cNvSpPr/>
          <p:nvPr/>
        </p:nvSpPr>
        <p:spPr>
          <a:xfrm>
            <a:off x="396720" y="311760"/>
            <a:ext cx="325620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1" lang="en-US" sz="2200" strike="noStrike" u="none">
                <a:solidFill>
                  <a:srgbClr val="000000"/>
                </a:solidFill>
                <a:effectLst/>
                <a:uFillTx/>
                <a:latin typeface="Inter Bold"/>
                <a:ea typeface="Inter Bold"/>
              </a:rPr>
              <a:t>Architecture Technique</a:t>
            </a:r>
            <a:endParaRPr b="0" lang="en-US" sz="2200" strike="noStrike" u="none">
              <a:solidFill>
                <a:srgbClr val="ffffff"/>
              </a:solidFill>
              <a:effectLst/>
              <a:uFillTx/>
              <a:latin typeface="Arial"/>
            </a:endParaRPr>
          </a:p>
        </p:txBody>
      </p:sp>
      <p:sp>
        <p:nvSpPr>
          <p:cNvPr id="91" name="Text 1"/>
          <p:cNvSpPr/>
          <p:nvPr/>
        </p:nvSpPr>
        <p:spPr>
          <a:xfrm>
            <a:off x="396720" y="711360"/>
            <a:ext cx="3072960" cy="2826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750" strike="noStrike" u="none">
                <a:solidFill>
                  <a:srgbClr val="000000"/>
                </a:solidFill>
                <a:effectLst/>
                <a:uFillTx/>
                <a:latin typeface="Inter Bold"/>
                <a:ea typeface="Inter Bold"/>
              </a:rPr>
              <a:t>Pile Technique (Tech Stack)</a:t>
            </a:r>
            <a:endParaRPr b="0" lang="en-US" sz="1750" strike="noStrike" u="none">
              <a:solidFill>
                <a:srgbClr val="ffffff"/>
              </a:solidFill>
              <a:effectLst/>
              <a:uFillTx/>
              <a:latin typeface="Arial"/>
            </a:endParaRPr>
          </a:p>
        </p:txBody>
      </p:sp>
      <p:pic>
        <p:nvPicPr>
          <p:cNvPr id="92" name="Image 0" descr="preencoded.png"/>
          <p:cNvPicPr/>
          <p:nvPr/>
        </p:nvPicPr>
        <p:blipFill>
          <a:blip r:embed="rId1"/>
          <a:stretch/>
        </p:blipFill>
        <p:spPr>
          <a:xfrm>
            <a:off x="396720" y="1164960"/>
            <a:ext cx="13835880" cy="7666200"/>
          </a:xfrm>
          <a:prstGeom prst="rect">
            <a:avLst/>
          </a:prstGeom>
          <a:noFill/>
          <a:ln w="0">
            <a:noFill/>
          </a:ln>
        </p:spPr>
      </p:pic>
      <p:sp>
        <p:nvSpPr>
          <p:cNvPr id="93" name="Text 2"/>
          <p:cNvSpPr/>
          <p:nvPr/>
        </p:nvSpPr>
        <p:spPr>
          <a:xfrm>
            <a:off x="5985360" y="4441320"/>
            <a:ext cx="2921040" cy="38160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Flutter</a:t>
            </a:r>
            <a:endParaRPr b="0" lang="en-US" sz="1350" strike="noStrike" u="none">
              <a:solidFill>
                <a:srgbClr val="ffffff"/>
              </a:solidFill>
              <a:effectLst/>
              <a:uFillTx/>
              <a:latin typeface="Arial"/>
            </a:endParaRPr>
          </a:p>
        </p:txBody>
      </p:sp>
      <p:sp>
        <p:nvSpPr>
          <p:cNvPr id="94" name="Text 3"/>
          <p:cNvSpPr/>
          <p:nvPr/>
        </p:nvSpPr>
        <p:spPr>
          <a:xfrm>
            <a:off x="5985360" y="4932000"/>
            <a:ext cx="2921040" cy="6109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Framework multiplateforme UI</a:t>
            </a:r>
            <a:endParaRPr b="0" lang="en-US" sz="1050" strike="noStrike" u="none">
              <a:solidFill>
                <a:srgbClr val="ffffff"/>
              </a:solidFill>
              <a:effectLst/>
              <a:uFillTx/>
              <a:latin typeface="Arial"/>
            </a:endParaRPr>
          </a:p>
        </p:txBody>
      </p:sp>
      <p:sp>
        <p:nvSpPr>
          <p:cNvPr id="95" name="Text 4"/>
          <p:cNvSpPr/>
          <p:nvPr/>
        </p:nvSpPr>
        <p:spPr>
          <a:xfrm>
            <a:off x="10381680" y="4716360"/>
            <a:ext cx="3057120" cy="38160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State</a:t>
            </a:r>
            <a:endParaRPr b="0" lang="en-US" sz="1350" strike="noStrike" u="none">
              <a:solidFill>
                <a:srgbClr val="ffffff"/>
              </a:solidFill>
              <a:effectLst/>
              <a:uFillTx/>
              <a:latin typeface="Arial"/>
            </a:endParaRPr>
          </a:p>
        </p:txBody>
      </p:sp>
      <p:sp>
        <p:nvSpPr>
          <p:cNvPr id="96" name="Text 5"/>
          <p:cNvSpPr/>
          <p:nvPr/>
        </p:nvSpPr>
        <p:spPr>
          <a:xfrm>
            <a:off x="10225440" y="5207400"/>
            <a:ext cx="3369600" cy="304920"/>
          </a:xfrm>
          <a:prstGeom prst="rect">
            <a:avLst/>
          </a:prstGeom>
          <a:noFill/>
          <a:ln w="0">
            <a:noFill/>
          </a:ln>
        </p:spPr>
        <p:style>
          <a:lnRef idx="0"/>
          <a:fillRef idx="0"/>
          <a:effectRef idx="0"/>
          <a:fontRef idx="minor"/>
        </p:style>
        <p:txBody>
          <a:bodyPr wrap="none"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Gestion des vues et états</a:t>
            </a:r>
            <a:endParaRPr b="0" lang="en-US" sz="1050" strike="noStrike" u="none">
              <a:solidFill>
                <a:srgbClr val="ffffff"/>
              </a:solidFill>
              <a:effectLst/>
              <a:uFillTx/>
              <a:latin typeface="Arial"/>
            </a:endParaRPr>
          </a:p>
        </p:txBody>
      </p:sp>
      <p:sp>
        <p:nvSpPr>
          <p:cNvPr id="97" name="Text 6"/>
          <p:cNvSpPr/>
          <p:nvPr/>
        </p:nvSpPr>
        <p:spPr>
          <a:xfrm>
            <a:off x="1167840" y="6520320"/>
            <a:ext cx="3057120" cy="38160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ffffff"/>
                </a:solidFill>
                <a:effectLst/>
                <a:uFillTx/>
                <a:latin typeface="Inter Bold"/>
                <a:ea typeface="Inter Bold"/>
              </a:rPr>
              <a:t>Widgets</a:t>
            </a:r>
            <a:endParaRPr b="0" lang="en-US" sz="1350" strike="noStrike" u="none">
              <a:solidFill>
                <a:srgbClr val="ffffff"/>
              </a:solidFill>
              <a:effectLst/>
              <a:uFillTx/>
              <a:latin typeface="Arial"/>
            </a:endParaRPr>
          </a:p>
        </p:txBody>
      </p:sp>
      <p:sp>
        <p:nvSpPr>
          <p:cNvPr id="98" name="Text 7"/>
          <p:cNvSpPr/>
          <p:nvPr/>
        </p:nvSpPr>
        <p:spPr>
          <a:xfrm>
            <a:off x="1011600" y="7011360"/>
            <a:ext cx="3369600" cy="6109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ffffff"/>
                </a:solidFill>
                <a:effectLst/>
                <a:uFillTx/>
                <a:latin typeface="Inter"/>
                <a:ea typeface="Inter"/>
              </a:rPr>
              <a:t>Composants d'interface réactifs</a:t>
            </a:r>
            <a:endParaRPr b="0" lang="en-US" sz="1050" strike="noStrike" u="none">
              <a:solidFill>
                <a:srgbClr val="ffffff"/>
              </a:solidFill>
              <a:effectLst/>
              <a:uFillTx/>
              <a:latin typeface="Arial"/>
            </a:endParaRPr>
          </a:p>
        </p:txBody>
      </p:sp>
      <p:sp>
        <p:nvSpPr>
          <p:cNvPr id="99" name="Text 8"/>
          <p:cNvSpPr/>
          <p:nvPr/>
        </p:nvSpPr>
        <p:spPr>
          <a:xfrm>
            <a:off x="1548360" y="1967760"/>
            <a:ext cx="3057120" cy="38160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Hive</a:t>
            </a:r>
            <a:endParaRPr b="0" lang="en-US" sz="1350" strike="noStrike" u="none">
              <a:solidFill>
                <a:srgbClr val="ffffff"/>
              </a:solidFill>
              <a:effectLst/>
              <a:uFillTx/>
              <a:latin typeface="Arial"/>
            </a:endParaRPr>
          </a:p>
        </p:txBody>
      </p:sp>
      <p:sp>
        <p:nvSpPr>
          <p:cNvPr id="100" name="Text 9"/>
          <p:cNvSpPr/>
          <p:nvPr/>
        </p:nvSpPr>
        <p:spPr>
          <a:xfrm>
            <a:off x="1392120" y="2458800"/>
            <a:ext cx="3369600" cy="6109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Stockage local NoSQL rapide</a:t>
            </a:r>
            <a:endParaRPr b="0" lang="en-US" sz="1050" strike="noStrike" u="none">
              <a:solidFill>
                <a:srgbClr val="ffffff"/>
              </a:solidFill>
              <a:effectLst/>
              <a:uFillTx/>
              <a:latin typeface="Arial"/>
            </a:endParaRPr>
          </a:p>
        </p:txBody>
      </p:sp>
      <p:sp>
        <p:nvSpPr>
          <p:cNvPr id="101" name="Shape 10"/>
          <p:cNvSpPr/>
          <p:nvPr/>
        </p:nvSpPr>
        <p:spPr>
          <a:xfrm>
            <a:off x="396720" y="8959320"/>
            <a:ext cx="6860880" cy="667800"/>
          </a:xfrm>
          <a:prstGeom prst="roundRect">
            <a:avLst>
              <a:gd name="adj" fmla="val 40715"/>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2" name="Text 11"/>
          <p:cNvSpPr/>
          <p:nvPr/>
        </p:nvSpPr>
        <p:spPr>
          <a:xfrm>
            <a:off x="517680" y="9080280"/>
            <a:ext cx="1416960" cy="17640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Flutter</a:t>
            </a:r>
            <a:endParaRPr b="0" lang="en-US" sz="1100" strike="noStrike" u="none">
              <a:solidFill>
                <a:srgbClr val="ffffff"/>
              </a:solidFill>
              <a:effectLst/>
              <a:uFillTx/>
              <a:latin typeface="Arial"/>
            </a:endParaRPr>
          </a:p>
        </p:txBody>
      </p:sp>
      <p:sp>
        <p:nvSpPr>
          <p:cNvPr id="103" name="Text 12"/>
          <p:cNvSpPr/>
          <p:nvPr/>
        </p:nvSpPr>
        <p:spPr>
          <a:xfrm>
            <a:off x="517680" y="9325440"/>
            <a:ext cx="6618960" cy="18072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Framework de développement multiplateforme pour une interface utilisateur réactive et performante.</a:t>
            </a:r>
            <a:endParaRPr b="0" lang="en-US" sz="850" strike="noStrike" u="none">
              <a:solidFill>
                <a:srgbClr val="ffffff"/>
              </a:solidFill>
              <a:effectLst/>
              <a:uFillTx/>
              <a:latin typeface="Arial"/>
            </a:endParaRPr>
          </a:p>
        </p:txBody>
      </p:sp>
      <p:sp>
        <p:nvSpPr>
          <p:cNvPr id="104" name="Shape 13"/>
          <p:cNvSpPr/>
          <p:nvPr/>
        </p:nvSpPr>
        <p:spPr>
          <a:xfrm>
            <a:off x="7371720" y="8959320"/>
            <a:ext cx="6860880" cy="667800"/>
          </a:xfrm>
          <a:prstGeom prst="roundRect">
            <a:avLst>
              <a:gd name="adj" fmla="val 40715"/>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5" name="Text 14"/>
          <p:cNvSpPr/>
          <p:nvPr/>
        </p:nvSpPr>
        <p:spPr>
          <a:xfrm>
            <a:off x="7492680" y="9080280"/>
            <a:ext cx="1416960" cy="17640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Hive</a:t>
            </a:r>
            <a:endParaRPr b="0" lang="en-US" sz="1100" strike="noStrike" u="none">
              <a:solidFill>
                <a:srgbClr val="ffffff"/>
              </a:solidFill>
              <a:effectLst/>
              <a:uFillTx/>
              <a:latin typeface="Arial"/>
            </a:endParaRPr>
          </a:p>
        </p:txBody>
      </p:sp>
      <p:sp>
        <p:nvSpPr>
          <p:cNvPr id="106" name="Text 15"/>
          <p:cNvSpPr/>
          <p:nvPr/>
        </p:nvSpPr>
        <p:spPr>
          <a:xfrm>
            <a:off x="7492680" y="9325440"/>
            <a:ext cx="6618960" cy="18072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Base de données locale rapide et NoSQL, optimisée pour le stockage clé-valeur.</a:t>
            </a:r>
            <a:endParaRPr b="0" lang="en-US" sz="850" strike="noStrike" u="none">
              <a:solidFill>
                <a:srgbClr val="ffffff"/>
              </a:solidFill>
              <a:effectLst/>
              <a:uFillTx/>
              <a:latin typeface="Arial"/>
            </a:endParaRPr>
          </a:p>
        </p:txBody>
      </p:sp>
      <p:sp>
        <p:nvSpPr>
          <p:cNvPr id="107" name="Shape 16"/>
          <p:cNvSpPr/>
          <p:nvPr/>
        </p:nvSpPr>
        <p:spPr>
          <a:xfrm>
            <a:off x="396720" y="9741240"/>
            <a:ext cx="6860880" cy="675360"/>
          </a:xfrm>
          <a:prstGeom prst="roundRect">
            <a:avLst>
              <a:gd name="adj" fmla="val 40256"/>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08" name="Text 17"/>
          <p:cNvSpPr/>
          <p:nvPr/>
        </p:nvSpPr>
        <p:spPr>
          <a:xfrm>
            <a:off x="517680" y="9862200"/>
            <a:ext cx="1416960" cy="17640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Gestion de l'État</a:t>
            </a:r>
            <a:endParaRPr b="0" lang="en-US" sz="1100" strike="noStrike" u="none">
              <a:solidFill>
                <a:srgbClr val="ffffff"/>
              </a:solidFill>
              <a:effectLst/>
              <a:uFillTx/>
              <a:latin typeface="Arial"/>
            </a:endParaRPr>
          </a:p>
        </p:txBody>
      </p:sp>
      <p:sp>
        <p:nvSpPr>
          <p:cNvPr id="109" name="Text 18"/>
          <p:cNvSpPr/>
          <p:nvPr/>
        </p:nvSpPr>
        <p:spPr>
          <a:xfrm>
            <a:off x="517680" y="10107360"/>
            <a:ext cx="6618960" cy="18828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Utilisation de l'héritage d'état via </a:t>
            </a:r>
            <a:r>
              <a:rPr b="0" lang="en-US" sz="850" strike="noStrike" u="none">
                <a:solidFill>
                  <a:srgbClr val="272525"/>
                </a:solidFill>
                <a:effectLst/>
                <a:highlight>
                  <a:srgbClr val="f2f2f2"/>
                </a:highlight>
                <a:uFillTx/>
                <a:latin typeface="Consolas"/>
                <a:ea typeface="Consolas"/>
              </a:rPr>
              <a:t>BaseWidget</a:t>
            </a:r>
            <a:r>
              <a:rPr b="0" lang="en-US" sz="850" strike="noStrike" u="none">
                <a:solidFill>
                  <a:srgbClr val="272525"/>
                </a:solidFill>
                <a:effectLst/>
                <a:uFillTx/>
                <a:latin typeface="Inter"/>
                <a:ea typeface="Inter"/>
              </a:rPr>
              <a:t> et </a:t>
            </a:r>
            <a:r>
              <a:rPr b="0" lang="en-US" sz="850" strike="noStrike" u="none">
                <a:solidFill>
                  <a:srgbClr val="272525"/>
                </a:solidFill>
                <a:effectLst/>
                <a:highlight>
                  <a:srgbClr val="f2f2f2"/>
                </a:highlight>
                <a:uFillTx/>
                <a:latin typeface="Consolas"/>
                <a:ea typeface="Consolas"/>
              </a:rPr>
              <a:t>ValueListenableBuilder</a:t>
            </a:r>
            <a:r>
              <a:rPr b="0" lang="en-US" sz="850" strike="noStrike" u="none">
                <a:solidFill>
                  <a:srgbClr val="272525"/>
                </a:solidFill>
                <a:effectLst/>
                <a:uFillTx/>
                <a:latin typeface="Inter"/>
                <a:ea typeface="Inter"/>
              </a:rPr>
              <a:t> pour une réactivité optimale.</a:t>
            </a:r>
            <a:endParaRPr b="0" lang="en-US" sz="850" strike="noStrike" u="none">
              <a:solidFill>
                <a:srgbClr val="ffffff"/>
              </a:solidFill>
              <a:effectLst/>
              <a:uFillTx/>
              <a:latin typeface="Arial"/>
            </a:endParaRPr>
          </a:p>
        </p:txBody>
      </p:sp>
      <p:sp>
        <p:nvSpPr>
          <p:cNvPr id="110" name="Shape 19"/>
          <p:cNvSpPr/>
          <p:nvPr/>
        </p:nvSpPr>
        <p:spPr>
          <a:xfrm>
            <a:off x="7371720" y="9741240"/>
            <a:ext cx="6860880" cy="675360"/>
          </a:xfrm>
          <a:prstGeom prst="roundRect">
            <a:avLst>
              <a:gd name="adj" fmla="val 40256"/>
            </a:avLst>
          </a:prstGeom>
          <a:solidFill>
            <a:srgbClr val="dadbf1"/>
          </a:solidFill>
          <a:ln w="7620">
            <a:solidFill>
              <a:srgbClr val="c0c1d7"/>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1" name="Text 20"/>
          <p:cNvSpPr/>
          <p:nvPr/>
        </p:nvSpPr>
        <p:spPr>
          <a:xfrm>
            <a:off x="7492680" y="9862200"/>
            <a:ext cx="1416960" cy="176400"/>
          </a:xfrm>
          <a:prstGeom prst="rect">
            <a:avLst/>
          </a:prstGeom>
          <a:noFill/>
          <a:ln w="0">
            <a:noFill/>
          </a:ln>
        </p:spPr>
        <p:style>
          <a:lnRef idx="0"/>
          <a:fillRef idx="0"/>
          <a:effectRef idx="0"/>
          <a:fontRef idx="minor"/>
        </p:style>
        <p:txBody>
          <a:bodyPr wrap="none" lIns="0" rIns="0" tIns="0" bIns="0" anchor="t">
            <a:noAutofit/>
          </a:bodyPr>
          <a:p>
            <a:pPr>
              <a:lnSpc>
                <a:spcPts val="1349"/>
              </a:lnSpc>
              <a:tabLst>
                <a:tab algn="l" pos="0"/>
              </a:tabLst>
            </a:pPr>
            <a:r>
              <a:rPr b="1" lang="en-US" sz="1100" strike="noStrike" u="none">
                <a:solidFill>
                  <a:srgbClr val="272525"/>
                </a:solidFill>
                <a:effectLst/>
                <a:uFillTx/>
                <a:latin typeface="Inter Bold"/>
                <a:ea typeface="Inter Bold"/>
              </a:rPr>
              <a:t>Outils</a:t>
            </a:r>
            <a:endParaRPr b="0" lang="en-US" sz="1100" strike="noStrike" u="none">
              <a:solidFill>
                <a:srgbClr val="ffffff"/>
              </a:solidFill>
              <a:effectLst/>
              <a:uFillTx/>
              <a:latin typeface="Arial"/>
            </a:endParaRPr>
          </a:p>
        </p:txBody>
      </p:sp>
      <p:sp>
        <p:nvSpPr>
          <p:cNvPr id="112" name="Text 21"/>
          <p:cNvSpPr/>
          <p:nvPr/>
        </p:nvSpPr>
        <p:spPr>
          <a:xfrm>
            <a:off x="7492680" y="10107360"/>
            <a:ext cx="6618960" cy="188280"/>
          </a:xfrm>
          <a:prstGeom prst="rect">
            <a:avLst/>
          </a:prstGeom>
          <a:noFill/>
          <a:ln w="0">
            <a:noFill/>
          </a:ln>
        </p:spPr>
        <p:style>
          <a:lnRef idx="0"/>
          <a:fillRef idx="0"/>
          <a:effectRef idx="0"/>
          <a:fontRef idx="minor"/>
        </p:style>
        <p:txBody>
          <a:bodyPr wrap="none" lIns="0" rIns="0" tIns="0" bIns="0" anchor="t">
            <a:noAutofit/>
          </a:bodyPr>
          <a:p>
            <a:pPr>
              <a:lnSpc>
                <a:spcPts val="1400"/>
              </a:lnSpc>
              <a:tabLst>
                <a:tab algn="l" pos="0"/>
              </a:tabLst>
            </a:pPr>
            <a:r>
              <a:rPr b="0" lang="en-US" sz="850" strike="noStrike" u="none">
                <a:solidFill>
                  <a:srgbClr val="272525"/>
                </a:solidFill>
                <a:effectLst/>
                <a:uFillTx/>
                <a:latin typeface="Inter"/>
                <a:ea typeface="Inter"/>
              </a:rPr>
              <a:t>Intégration d'</a:t>
            </a:r>
            <a:r>
              <a:rPr b="0" lang="en-US" sz="850" strike="noStrike" u="none">
                <a:solidFill>
                  <a:srgbClr val="272525"/>
                </a:solidFill>
                <a:effectLst/>
                <a:highlight>
                  <a:srgbClr val="f2f2f2"/>
                </a:highlight>
                <a:uFillTx/>
                <a:latin typeface="Consolas"/>
                <a:ea typeface="Consolas"/>
              </a:rPr>
              <a:t>Image Picker</a:t>
            </a:r>
            <a:r>
              <a:rPr b="0" lang="en-US" sz="850" strike="noStrike" u="none">
                <a:solidFill>
                  <a:srgbClr val="272525"/>
                </a:solidFill>
                <a:effectLst/>
                <a:uFillTx/>
                <a:latin typeface="Inter"/>
                <a:ea typeface="Inter"/>
              </a:rPr>
              <a:t>, </a:t>
            </a:r>
            <a:r>
              <a:rPr b="0" lang="en-US" sz="850" strike="noStrike" u="none">
                <a:solidFill>
                  <a:srgbClr val="272525"/>
                </a:solidFill>
                <a:effectLst/>
                <a:highlight>
                  <a:srgbClr val="f2f2f2"/>
                </a:highlight>
                <a:uFillTx/>
                <a:latin typeface="Consolas"/>
                <a:ea typeface="Consolas"/>
              </a:rPr>
              <a:t>Animate Do</a:t>
            </a:r>
            <a:r>
              <a:rPr b="0" lang="en-US" sz="850" strike="noStrike" u="none">
                <a:solidFill>
                  <a:srgbClr val="272525"/>
                </a:solidFill>
                <a:effectLst/>
                <a:uFillTx/>
                <a:latin typeface="Inter"/>
                <a:ea typeface="Inter"/>
              </a:rPr>
              <a:t>, et </a:t>
            </a:r>
            <a:r>
              <a:rPr b="0" lang="en-US" sz="850" strike="noStrike" u="none">
                <a:solidFill>
                  <a:srgbClr val="272525"/>
                </a:solidFill>
                <a:effectLst/>
                <a:highlight>
                  <a:srgbClr val="f2f2f2"/>
                </a:highlight>
                <a:uFillTx/>
                <a:latin typeface="Consolas"/>
                <a:ea typeface="Consolas"/>
              </a:rPr>
              <a:t>Intl</a:t>
            </a:r>
            <a:r>
              <a:rPr b="0" lang="en-US" sz="850" strike="noStrike" u="none">
                <a:solidFill>
                  <a:srgbClr val="272525"/>
                </a:solidFill>
                <a:effectLst/>
                <a:uFillTx/>
                <a:latin typeface="Inter"/>
                <a:ea typeface="Inter"/>
              </a:rPr>
              <a:t> pour enrichir l'expérience utilisateur.</a:t>
            </a:r>
            <a:endParaRPr b="0" lang="en-US" sz="8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 0"/>
          <p:cNvSpPr/>
          <p:nvPr/>
        </p:nvSpPr>
        <p:spPr>
          <a:xfrm>
            <a:off x="715680" y="562320"/>
            <a:ext cx="7523640" cy="638280"/>
          </a:xfrm>
          <a:prstGeom prst="rect">
            <a:avLst/>
          </a:prstGeom>
          <a:noFill/>
          <a:ln w="0">
            <a:noFill/>
          </a:ln>
        </p:spPr>
        <p:style>
          <a:lnRef idx="0"/>
          <a:fillRef idx="0"/>
          <a:effectRef idx="0"/>
          <a:fontRef idx="minor"/>
        </p:style>
        <p:txBody>
          <a:bodyPr wrap="none" lIns="0" rIns="0" tIns="0" bIns="0" anchor="t">
            <a:noAutofit/>
          </a:bodyPr>
          <a:p>
            <a:pPr>
              <a:lnSpc>
                <a:spcPts val="5000"/>
              </a:lnSpc>
              <a:tabLst>
                <a:tab algn="l" pos="0"/>
              </a:tabLst>
            </a:pPr>
            <a:r>
              <a:rPr b="1" lang="en-US" sz="4000" strike="noStrike" u="none">
                <a:solidFill>
                  <a:srgbClr val="000000"/>
                </a:solidFill>
                <a:effectLst/>
                <a:uFillTx/>
                <a:latin typeface="Inter Bold"/>
                <a:ea typeface="Inter Bold"/>
              </a:rPr>
              <a:t>Module 1 : Gestion des Tâches</a:t>
            </a:r>
            <a:endParaRPr b="0" lang="en-US" sz="4000" strike="noStrike" u="none">
              <a:solidFill>
                <a:srgbClr val="ffffff"/>
              </a:solidFill>
              <a:effectLst/>
              <a:uFillTx/>
              <a:latin typeface="Arial"/>
            </a:endParaRPr>
          </a:p>
        </p:txBody>
      </p:sp>
      <p:sp>
        <p:nvSpPr>
          <p:cNvPr id="114" name="Text 1"/>
          <p:cNvSpPr/>
          <p:nvPr/>
        </p:nvSpPr>
        <p:spPr>
          <a:xfrm>
            <a:off x="715680" y="1712520"/>
            <a:ext cx="6349320" cy="1021680"/>
          </a:xfrm>
          <a:prstGeom prst="rect">
            <a:avLst/>
          </a:prstGeom>
          <a:noFill/>
          <a:ln w="0">
            <a:noFill/>
          </a:ln>
        </p:spPr>
        <p:style>
          <a:lnRef idx="0"/>
          <a:fillRef idx="0"/>
          <a:effectRef idx="0"/>
          <a:fontRef idx="minor"/>
        </p:style>
        <p:txBody>
          <a:bodyPr lIns="0" rIns="0" tIns="0" bIns="0" anchor="t">
            <a:noAutofit/>
          </a:bodyPr>
          <a:p>
            <a:pPr>
              <a:lnSpc>
                <a:spcPts val="4000"/>
              </a:lnSpc>
              <a:tabLst>
                <a:tab algn="l" pos="0"/>
              </a:tabLst>
            </a:pPr>
            <a:r>
              <a:rPr b="1" lang="en-US" sz="3200" strike="noStrike" u="none">
                <a:solidFill>
                  <a:srgbClr val="000000"/>
                </a:solidFill>
                <a:effectLst/>
                <a:uFillTx/>
                <a:latin typeface="Inter Bold"/>
                <a:ea typeface="Inter Bold"/>
              </a:rPr>
              <a:t>TaskView : Organisez Votre Travail</a:t>
            </a:r>
            <a:endParaRPr b="0" lang="en-US" sz="3200" strike="noStrike" u="none">
              <a:solidFill>
                <a:srgbClr val="ffffff"/>
              </a:solidFill>
              <a:effectLst/>
              <a:uFillTx/>
              <a:latin typeface="Arial"/>
            </a:endParaRPr>
          </a:p>
        </p:txBody>
      </p:sp>
      <p:sp>
        <p:nvSpPr>
          <p:cNvPr id="115" name="Text 2"/>
          <p:cNvSpPr/>
          <p:nvPr/>
        </p:nvSpPr>
        <p:spPr>
          <a:xfrm>
            <a:off x="715680" y="2939040"/>
            <a:ext cx="63493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trike="noStrike" u="none">
                <a:solidFill>
                  <a:srgbClr val="272525"/>
                </a:solidFill>
                <a:effectLst/>
                <a:uFillTx/>
                <a:latin typeface="Inter"/>
                <a:ea typeface="Inter"/>
              </a:rPr>
              <a:t>Ce module centralise la gestion de vos objectifs quotidiens et projets.</a:t>
            </a:r>
            <a:endParaRPr b="0" lang="en-US" sz="1600" strike="noStrike" u="none">
              <a:solidFill>
                <a:srgbClr val="ffffff"/>
              </a:solidFill>
              <a:effectLst/>
              <a:uFillTx/>
              <a:latin typeface="Arial"/>
            </a:endParaRPr>
          </a:p>
        </p:txBody>
      </p:sp>
      <p:sp>
        <p:nvSpPr>
          <p:cNvPr id="116" name="Text 3"/>
          <p:cNvSpPr/>
          <p:nvPr/>
        </p:nvSpPr>
        <p:spPr>
          <a:xfrm>
            <a:off x="715680" y="3777120"/>
            <a:ext cx="63493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Création Détaillée</a:t>
            </a:r>
            <a:r>
              <a:rPr b="0" lang="en-US" sz="1600" strike="noStrike" u="none">
                <a:solidFill>
                  <a:srgbClr val="272525"/>
                </a:solidFill>
                <a:effectLst/>
                <a:uFillTx/>
                <a:latin typeface="Inter"/>
                <a:ea typeface="Inter"/>
              </a:rPr>
              <a:t> : Ajoutez des tâches avec titre, description et date limite pour une planification claire.</a:t>
            </a:r>
            <a:endParaRPr b="0" lang="en-US" sz="1600" strike="noStrike" u="none">
              <a:solidFill>
                <a:srgbClr val="ffffff"/>
              </a:solidFill>
              <a:effectLst/>
              <a:uFillTx/>
              <a:latin typeface="Arial"/>
            </a:endParaRPr>
          </a:p>
        </p:txBody>
      </p:sp>
      <p:sp>
        <p:nvSpPr>
          <p:cNvPr id="117" name="Text 4"/>
          <p:cNvSpPr/>
          <p:nvPr/>
        </p:nvSpPr>
        <p:spPr>
          <a:xfrm>
            <a:off x="715680" y="4502880"/>
            <a:ext cx="63493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Checklists Intégrées</a:t>
            </a:r>
            <a:r>
              <a:rPr b="0" lang="en-US" sz="1600" strike="noStrike" u="none">
                <a:solidFill>
                  <a:srgbClr val="272525"/>
                </a:solidFill>
                <a:effectLst/>
                <a:uFillTx/>
                <a:latin typeface="Inter"/>
                <a:ea typeface="Inter"/>
              </a:rPr>
              <a:t> : Décomposez chaque tâche en étapes précises pour un suivi granulaire de votre progression.</a:t>
            </a:r>
            <a:endParaRPr b="0" lang="en-US" sz="1600" strike="noStrike" u="none">
              <a:solidFill>
                <a:srgbClr val="ffffff"/>
              </a:solidFill>
              <a:effectLst/>
              <a:uFillTx/>
              <a:latin typeface="Arial"/>
            </a:endParaRPr>
          </a:p>
        </p:txBody>
      </p:sp>
      <p:sp>
        <p:nvSpPr>
          <p:cNvPr id="118" name="Text 5"/>
          <p:cNvSpPr/>
          <p:nvPr/>
        </p:nvSpPr>
        <p:spPr>
          <a:xfrm>
            <a:off x="715680" y="5228640"/>
            <a:ext cx="6349320" cy="65340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Flexibilité</a:t>
            </a:r>
            <a:r>
              <a:rPr b="0" lang="en-US" sz="1600" strike="noStrike" u="none">
                <a:solidFill>
                  <a:srgbClr val="272525"/>
                </a:solidFill>
                <a:effectLst/>
                <a:uFillTx/>
                <a:latin typeface="Inter"/>
                <a:ea typeface="Inter"/>
              </a:rPr>
              <a:t> : Archivez ou supprimez des tâches facilement, adaptant l'application à l'évolution de vos besoins.</a:t>
            </a:r>
            <a:endParaRPr b="0" lang="en-US" sz="1600" strike="noStrike" u="none">
              <a:solidFill>
                <a:srgbClr val="ffffff"/>
              </a:solidFill>
              <a:effectLst/>
              <a:uFillTx/>
              <a:latin typeface="Arial"/>
            </a:endParaRPr>
          </a:p>
        </p:txBody>
      </p:sp>
      <p:sp>
        <p:nvSpPr>
          <p:cNvPr id="119" name="Text 6"/>
          <p:cNvSpPr/>
          <p:nvPr/>
        </p:nvSpPr>
        <p:spPr>
          <a:xfrm>
            <a:off x="715680" y="5954400"/>
            <a:ext cx="6349320" cy="9806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1" lang="en-US" sz="1600" strike="noStrike" u="none">
                <a:solidFill>
                  <a:srgbClr val="272525"/>
                </a:solidFill>
                <a:effectLst/>
                <a:uFillTx/>
                <a:latin typeface="Inter"/>
                <a:ea typeface="Inter"/>
              </a:rPr>
              <a:t>Formatage des Dates</a:t>
            </a:r>
            <a:r>
              <a:rPr b="0" lang="en-US" sz="1600" strike="noStrike" u="none">
                <a:solidFill>
                  <a:srgbClr val="272525"/>
                </a:solidFill>
                <a:effectLst/>
                <a:uFillTx/>
                <a:latin typeface="Inter"/>
                <a:ea typeface="Inter"/>
              </a:rPr>
              <a:t> : Utilisation de </a:t>
            </a:r>
            <a:r>
              <a:rPr b="0" lang="en-US" sz="1600" strike="noStrike" u="none">
                <a:solidFill>
                  <a:srgbClr val="272525"/>
                </a:solidFill>
                <a:effectLst/>
                <a:highlight>
                  <a:srgbClr val="f2f2f2"/>
                </a:highlight>
                <a:uFillTx/>
                <a:latin typeface="Consolas"/>
                <a:ea typeface="Consolas"/>
              </a:rPr>
              <a:t>flutter_datetime_picker_plus</a:t>
            </a:r>
            <a:r>
              <a:rPr b="0" lang="en-US" sz="1600" strike="noStrike" u="none">
                <a:solidFill>
                  <a:srgbClr val="272525"/>
                </a:solidFill>
                <a:effectLst/>
                <a:uFillTx/>
                <a:latin typeface="Inter"/>
                <a:ea typeface="Inter"/>
              </a:rPr>
              <a:t> pour une gestion intuitive des échéances.</a:t>
            </a:r>
            <a:endParaRPr b="0" lang="en-US" sz="1600" strike="noStrike" u="none">
              <a:solidFill>
                <a:srgbClr val="ffffff"/>
              </a:solidFill>
              <a:effectLst/>
              <a:uFillTx/>
              <a:latin typeface="Arial"/>
            </a:endParaRPr>
          </a:p>
        </p:txBody>
      </p:sp>
      <p:pic>
        <p:nvPicPr>
          <p:cNvPr id="120" name="" descr=""/>
          <p:cNvPicPr/>
          <p:nvPr/>
        </p:nvPicPr>
        <p:blipFill>
          <a:blip r:embed="rId1"/>
          <a:stretch/>
        </p:blipFill>
        <p:spPr>
          <a:xfrm>
            <a:off x="8686800" y="1181520"/>
            <a:ext cx="5037840" cy="590472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 0"/>
          <p:cNvSpPr/>
          <p:nvPr/>
        </p:nvSpPr>
        <p:spPr>
          <a:xfrm>
            <a:off x="655560" y="515160"/>
            <a:ext cx="6907680" cy="584640"/>
          </a:xfrm>
          <a:prstGeom prst="rect">
            <a:avLst/>
          </a:prstGeom>
          <a:noFill/>
          <a:ln w="0">
            <a:noFill/>
          </a:ln>
        </p:spPr>
        <p:style>
          <a:lnRef idx="0"/>
          <a:fillRef idx="0"/>
          <a:effectRef idx="0"/>
          <a:fontRef idx="minor"/>
        </p:style>
        <p:txBody>
          <a:bodyPr wrap="none" lIns="0" rIns="0" tIns="0" bIns="0" anchor="t">
            <a:noAutofit/>
          </a:bodyPr>
          <a:p>
            <a:pPr>
              <a:lnSpc>
                <a:spcPts val="4601"/>
              </a:lnSpc>
              <a:tabLst>
                <a:tab algn="l" pos="0"/>
              </a:tabLst>
            </a:pPr>
            <a:r>
              <a:rPr b="1" lang="en-US" sz="3650" strike="noStrike" u="none">
                <a:solidFill>
                  <a:srgbClr val="000000"/>
                </a:solidFill>
                <a:effectLst/>
                <a:uFillTx/>
                <a:latin typeface="Inter Bold"/>
                <a:ea typeface="Inter Bold"/>
              </a:rPr>
              <a:t>Module 2 : Sessions de Travail</a:t>
            </a:r>
            <a:endParaRPr b="0" lang="en-US" sz="3650" strike="noStrike" u="none">
              <a:solidFill>
                <a:srgbClr val="ffffff"/>
              </a:solidFill>
              <a:effectLst/>
              <a:uFillTx/>
              <a:latin typeface="Arial"/>
            </a:endParaRPr>
          </a:p>
        </p:txBody>
      </p:sp>
      <p:sp>
        <p:nvSpPr>
          <p:cNvPr id="122" name="Text 1"/>
          <p:cNvSpPr/>
          <p:nvPr/>
        </p:nvSpPr>
        <p:spPr>
          <a:xfrm>
            <a:off x="7551360" y="1568520"/>
            <a:ext cx="6430320" cy="936000"/>
          </a:xfrm>
          <a:prstGeom prst="rect">
            <a:avLst/>
          </a:prstGeom>
          <a:noFill/>
          <a:ln w="0">
            <a:noFill/>
          </a:ln>
        </p:spPr>
        <p:style>
          <a:lnRef idx="0"/>
          <a:fillRef idx="0"/>
          <a:effectRef idx="0"/>
          <a:fontRef idx="minor"/>
        </p:style>
        <p:txBody>
          <a:bodyPr lIns="0" rIns="0" tIns="0" bIns="0" anchor="t">
            <a:noAutofit/>
          </a:bodyPr>
          <a:p>
            <a:pPr>
              <a:lnSpc>
                <a:spcPts val="3651"/>
              </a:lnSpc>
              <a:tabLst>
                <a:tab algn="l" pos="0"/>
              </a:tabLst>
            </a:pPr>
            <a:r>
              <a:rPr b="1" lang="en-US" sz="2950" strike="noStrike" u="none">
                <a:solidFill>
                  <a:srgbClr val="000000"/>
                </a:solidFill>
                <a:effectLst/>
                <a:uFillTx/>
                <a:latin typeface="Inter Bold"/>
                <a:ea typeface="Inter Bold"/>
              </a:rPr>
              <a:t>WorkSessionView : Mesurez Votre Productivité</a:t>
            </a:r>
            <a:endParaRPr b="0" lang="en-US" sz="2950" strike="noStrike" u="none">
              <a:solidFill>
                <a:srgbClr val="ffffff"/>
              </a:solidFill>
              <a:effectLst/>
              <a:uFillTx/>
              <a:latin typeface="Arial"/>
            </a:endParaRPr>
          </a:p>
        </p:txBody>
      </p:sp>
      <p:sp>
        <p:nvSpPr>
          <p:cNvPr id="123" name="Text 2"/>
          <p:cNvSpPr/>
          <p:nvPr/>
        </p:nvSpPr>
        <p:spPr>
          <a:xfrm>
            <a:off x="7551360" y="2692440"/>
            <a:ext cx="6430320" cy="59832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trike="noStrike" u="none">
                <a:solidFill>
                  <a:srgbClr val="272525"/>
                </a:solidFill>
                <a:effectLst/>
                <a:uFillTx/>
                <a:latin typeface="Inter"/>
                <a:ea typeface="Inter"/>
              </a:rPr>
              <a:t>Le module de sessions est l'outil idéal pour suivre et analyser le temps que vous consacrez à vos activités.</a:t>
            </a:r>
            <a:endParaRPr b="0" lang="en-US" sz="1450" strike="noStrike" u="none">
              <a:solidFill>
                <a:srgbClr val="ffffff"/>
              </a:solidFill>
              <a:effectLst/>
              <a:uFillTx/>
              <a:latin typeface="Arial"/>
            </a:endParaRPr>
          </a:p>
        </p:txBody>
      </p:sp>
      <p:sp>
        <p:nvSpPr>
          <p:cNvPr id="124" name="Text 3"/>
          <p:cNvSpPr/>
          <p:nvPr/>
        </p:nvSpPr>
        <p:spPr>
          <a:xfrm>
            <a:off x="7551360" y="3460320"/>
            <a:ext cx="6430320" cy="89784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Minuteur Intégré</a:t>
            </a:r>
            <a:r>
              <a:rPr b="0" lang="en-US" sz="1450" strike="noStrike" u="none">
                <a:solidFill>
                  <a:srgbClr val="272525"/>
                </a:solidFill>
                <a:effectLst/>
                <a:uFillTx/>
                <a:latin typeface="Inter"/>
                <a:ea typeface="Inter"/>
              </a:rPr>
              <a:t> : Lancez un chronomètre directement depuis l'application pour un suivi en temps réel sur une tâche ou un projet spécifique.</a:t>
            </a:r>
            <a:endParaRPr b="0" lang="en-US" sz="1450" strike="noStrike" u="none">
              <a:solidFill>
                <a:srgbClr val="ffffff"/>
              </a:solidFill>
              <a:effectLst/>
              <a:uFillTx/>
              <a:latin typeface="Arial"/>
            </a:endParaRPr>
          </a:p>
        </p:txBody>
      </p:sp>
      <p:sp>
        <p:nvSpPr>
          <p:cNvPr id="125" name="Text 4"/>
          <p:cNvSpPr/>
          <p:nvPr/>
        </p:nvSpPr>
        <p:spPr>
          <a:xfrm>
            <a:off x="7551360" y="4424400"/>
            <a:ext cx="6430320" cy="89784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Historique Complet</a:t>
            </a:r>
            <a:r>
              <a:rPr b="0" lang="en-US" sz="1450" strike="noStrike" u="none">
                <a:solidFill>
                  <a:srgbClr val="272525"/>
                </a:solidFill>
                <a:effectLst/>
                <a:uFillTx/>
                <a:latin typeface="Inter"/>
                <a:ea typeface="Inter"/>
              </a:rPr>
              <a:t> : Toutes vos sessions sont enregistrées, vous permettant de consulter un historique détaillé de votre temps de travail.</a:t>
            </a:r>
            <a:endParaRPr b="0" lang="en-US" sz="1450" strike="noStrike" u="none">
              <a:solidFill>
                <a:srgbClr val="ffffff"/>
              </a:solidFill>
              <a:effectLst/>
              <a:uFillTx/>
              <a:latin typeface="Arial"/>
            </a:endParaRPr>
          </a:p>
        </p:txBody>
      </p:sp>
      <p:sp>
        <p:nvSpPr>
          <p:cNvPr id="126" name="Text 5"/>
          <p:cNvSpPr/>
          <p:nvPr/>
        </p:nvSpPr>
        <p:spPr>
          <a:xfrm>
            <a:off x="7551360" y="5388480"/>
            <a:ext cx="6430320" cy="9057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Persistance Fiable</a:t>
            </a:r>
            <a:r>
              <a:rPr b="0" lang="en-US" sz="1450" strike="noStrike" u="none">
                <a:solidFill>
                  <a:srgbClr val="272525"/>
                </a:solidFill>
                <a:effectLst/>
                <a:uFillTx/>
                <a:latin typeface="Inter"/>
                <a:ea typeface="Inter"/>
              </a:rPr>
              <a:t> : Les données de chaque session sont stockées en toute sécurité dans une </a:t>
            </a:r>
            <a:r>
              <a:rPr b="0" lang="en-US" sz="1450" strike="noStrike" u="none">
                <a:solidFill>
                  <a:srgbClr val="272525"/>
                </a:solidFill>
                <a:effectLst/>
                <a:highlight>
                  <a:srgbClr val="f2f2f2"/>
                </a:highlight>
                <a:uFillTx/>
                <a:latin typeface="Consolas"/>
                <a:ea typeface="Consolas"/>
              </a:rPr>
              <a:t>Box Hive</a:t>
            </a:r>
            <a:r>
              <a:rPr b="0" lang="en-US" sz="1450" strike="noStrike" u="none">
                <a:solidFill>
                  <a:srgbClr val="272525"/>
                </a:solidFill>
                <a:effectLst/>
                <a:uFillTx/>
                <a:latin typeface="Inter"/>
                <a:ea typeface="Inter"/>
              </a:rPr>
              <a:t> dédiée (</a:t>
            </a:r>
            <a:r>
              <a:rPr b="0" lang="en-US" sz="1450" strike="noStrike" u="none">
                <a:solidFill>
                  <a:srgbClr val="272525"/>
                </a:solidFill>
                <a:effectLst/>
                <a:highlight>
                  <a:srgbClr val="f2f2f2"/>
                </a:highlight>
                <a:uFillTx/>
                <a:latin typeface="Consolas"/>
                <a:ea typeface="Consolas"/>
              </a:rPr>
              <a:t>sessionBox</a:t>
            </a:r>
            <a:r>
              <a:rPr b="0" lang="en-US" sz="1450" strike="noStrike" u="none">
                <a:solidFill>
                  <a:srgbClr val="272525"/>
                </a:solidFill>
                <a:effectLst/>
                <a:uFillTx/>
                <a:latin typeface="Inter"/>
                <a:ea typeface="Inter"/>
              </a:rPr>
              <a:t>), garantissant leur conservation même hors ligne.</a:t>
            </a:r>
            <a:endParaRPr b="0" lang="en-US" sz="1450" strike="noStrike" u="none">
              <a:solidFill>
                <a:srgbClr val="ffffff"/>
              </a:solidFill>
              <a:effectLst/>
              <a:uFillTx/>
              <a:latin typeface="Arial"/>
            </a:endParaRPr>
          </a:p>
        </p:txBody>
      </p:sp>
      <p:sp>
        <p:nvSpPr>
          <p:cNvPr id="127" name="Text 6"/>
          <p:cNvSpPr/>
          <p:nvPr/>
        </p:nvSpPr>
        <p:spPr>
          <a:xfrm>
            <a:off x="7551360" y="6360480"/>
            <a:ext cx="6430320" cy="89784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450" strike="noStrike" u="none">
                <a:solidFill>
                  <a:srgbClr val="272525"/>
                </a:solidFill>
                <a:effectLst/>
                <a:uFillTx/>
                <a:latin typeface="Inter"/>
                <a:ea typeface="Inter"/>
              </a:rPr>
              <a:t>Design Cohérent</a:t>
            </a:r>
            <a:r>
              <a:rPr b="0" lang="en-US" sz="1450" strike="noStrike" u="none">
                <a:solidFill>
                  <a:srgbClr val="272525"/>
                </a:solidFill>
                <a:effectLst/>
                <a:uFillTx/>
                <a:latin typeface="Inter"/>
                <a:ea typeface="Inter"/>
              </a:rPr>
              <a:t> : L'interface est visuellement similaire et s'intègre harmonieusement avec la vue des tâches pour une expérience utilisateur unifiée.</a:t>
            </a:r>
            <a:endParaRPr b="0" lang="en-US" sz="1450" strike="noStrike" u="none">
              <a:solidFill>
                <a:srgbClr val="ffffff"/>
              </a:solidFill>
              <a:effectLst/>
              <a:uFillTx/>
              <a:latin typeface="Arial"/>
            </a:endParaRPr>
          </a:p>
        </p:txBody>
      </p:sp>
      <p:pic>
        <p:nvPicPr>
          <p:cNvPr id="128" name="" descr=""/>
          <p:cNvPicPr/>
          <p:nvPr/>
        </p:nvPicPr>
        <p:blipFill>
          <a:blip r:embed="rId1"/>
          <a:stretch/>
        </p:blipFill>
        <p:spPr>
          <a:xfrm>
            <a:off x="914400" y="1410120"/>
            <a:ext cx="5037840" cy="590472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 0"/>
          <p:cNvSpPr/>
          <p:nvPr/>
        </p:nvSpPr>
        <p:spPr>
          <a:xfrm>
            <a:off x="578520" y="454680"/>
            <a:ext cx="6336720" cy="515880"/>
          </a:xfrm>
          <a:prstGeom prst="rect">
            <a:avLst/>
          </a:prstGeom>
          <a:noFill/>
          <a:ln w="0">
            <a:noFill/>
          </a:ln>
        </p:spPr>
        <p:style>
          <a:lnRef idx="0"/>
          <a:fillRef idx="0"/>
          <a:effectRef idx="0"/>
          <a:fontRef idx="minor"/>
        </p:style>
        <p:txBody>
          <a:bodyPr wrap="none" lIns="0" rIns="0" tIns="0" bIns="0" anchor="t">
            <a:noAutofit/>
          </a:bodyPr>
          <a:p>
            <a:pPr>
              <a:lnSpc>
                <a:spcPts val="4051"/>
              </a:lnSpc>
              <a:tabLst>
                <a:tab algn="l" pos="0"/>
              </a:tabLst>
            </a:pPr>
            <a:r>
              <a:rPr b="1" lang="en-US" sz="3250" strike="noStrike" u="none">
                <a:solidFill>
                  <a:srgbClr val="000000"/>
                </a:solidFill>
                <a:effectLst/>
                <a:uFillTx/>
                <a:latin typeface="Inter Bold"/>
                <a:ea typeface="Inter Bold"/>
              </a:rPr>
              <a:t>Gestion de l'Identité et Sécurité</a:t>
            </a:r>
            <a:endParaRPr b="0" lang="en-US" sz="3250" strike="noStrike" u="none">
              <a:solidFill>
                <a:srgbClr val="ffffff"/>
              </a:solidFill>
              <a:effectLst/>
              <a:uFillTx/>
              <a:latin typeface="Arial"/>
            </a:endParaRPr>
          </a:p>
        </p:txBody>
      </p:sp>
      <p:sp>
        <p:nvSpPr>
          <p:cNvPr id="130" name="Text 1"/>
          <p:cNvSpPr/>
          <p:nvPr/>
        </p:nvSpPr>
        <p:spPr>
          <a:xfrm>
            <a:off x="578520" y="1037160"/>
            <a:ext cx="5698440" cy="412560"/>
          </a:xfrm>
          <a:prstGeom prst="rect">
            <a:avLst/>
          </a:prstGeom>
          <a:noFill/>
          <a:ln w="0">
            <a:noFill/>
          </a:ln>
        </p:spPr>
        <p:style>
          <a:lnRef idx="0"/>
          <a:fillRef idx="0"/>
          <a:effectRef idx="0"/>
          <a:fontRef idx="minor"/>
        </p:style>
        <p:txBody>
          <a:bodyPr wrap="none" lIns="0" rIns="0" tIns="0" bIns="0" anchor="t">
            <a:noAutofit/>
          </a:bodyPr>
          <a:p>
            <a:pPr>
              <a:lnSpc>
                <a:spcPts val="3251"/>
              </a:lnSpc>
              <a:tabLst>
                <a:tab algn="l" pos="0"/>
              </a:tabLst>
            </a:pPr>
            <a:r>
              <a:rPr b="1" lang="en-US" sz="2600" strike="noStrike" u="none">
                <a:solidFill>
                  <a:srgbClr val="000000"/>
                </a:solidFill>
                <a:effectLst/>
                <a:uFillTx/>
                <a:latin typeface="Inter Bold"/>
                <a:ea typeface="Inter Bold"/>
              </a:rPr>
              <a:t>Authentification et Profil Utilisateur</a:t>
            </a:r>
            <a:endParaRPr b="0" lang="en-US" sz="2600" strike="noStrike" u="none">
              <a:solidFill>
                <a:srgbClr val="ffffff"/>
              </a:solidFill>
              <a:effectLst/>
              <a:uFillTx/>
              <a:latin typeface="Arial"/>
            </a:endParaRPr>
          </a:p>
        </p:txBody>
      </p:sp>
      <p:sp>
        <p:nvSpPr>
          <p:cNvPr id="131" name="Text 2"/>
          <p:cNvSpPr/>
          <p:nvPr/>
        </p:nvSpPr>
        <p:spPr>
          <a:xfrm>
            <a:off x="578520" y="1698480"/>
            <a:ext cx="164520" cy="20592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01</a:t>
            </a:r>
            <a:endParaRPr b="0" lang="en-US" sz="1300" strike="noStrike" u="none">
              <a:solidFill>
                <a:srgbClr val="ffffff"/>
              </a:solidFill>
              <a:effectLst/>
              <a:uFillTx/>
              <a:latin typeface="Arial"/>
            </a:endParaRPr>
          </a:p>
        </p:txBody>
      </p:sp>
      <p:sp>
        <p:nvSpPr>
          <p:cNvPr id="132" name="Shape 3"/>
          <p:cNvSpPr/>
          <p:nvPr/>
        </p:nvSpPr>
        <p:spPr>
          <a:xfrm>
            <a:off x="578520" y="1956240"/>
            <a:ext cx="7986240" cy="22320"/>
          </a:xfrm>
          <a:prstGeom prst="rect">
            <a:avLst/>
          </a:prstGeom>
          <a:solidFill>
            <a:srgbClr val="4950bc"/>
          </a:solidFill>
          <a:ln w="0">
            <a:noFill/>
          </a:ln>
        </p:spPr>
        <p:style>
          <a:lnRef idx="0"/>
          <a:fillRef idx="0"/>
          <a:effectRef idx="0"/>
          <a:fontRef idx="minor"/>
        </p:style>
        <p:txBody>
          <a:bodyPr lIns="90000" rIns="90000" tIns="-21960" bIns="-21960" anchor="t">
            <a:noAutofit/>
          </a:bodyPr>
          <a:p>
            <a:pPr>
              <a:lnSpc>
                <a:spcPct val="100000"/>
              </a:lnSpc>
            </a:pPr>
            <a:endParaRPr b="0" lang="en-US" sz="1800" strike="noStrike" u="none">
              <a:solidFill>
                <a:srgbClr val="ffffff"/>
              </a:solidFill>
              <a:effectLst/>
              <a:uFillTx/>
              <a:latin typeface="Arial"/>
            </a:endParaRPr>
          </a:p>
        </p:txBody>
      </p:sp>
      <p:sp>
        <p:nvSpPr>
          <p:cNvPr id="133" name="Text 4"/>
          <p:cNvSpPr/>
          <p:nvPr/>
        </p:nvSpPr>
        <p:spPr>
          <a:xfrm>
            <a:off x="578520" y="2084760"/>
            <a:ext cx="2248200" cy="2577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Inscription/Connexion</a:t>
            </a:r>
            <a:endParaRPr b="0" lang="en-US" sz="1600" strike="noStrike" u="none">
              <a:solidFill>
                <a:srgbClr val="ffffff"/>
              </a:solidFill>
              <a:effectLst/>
              <a:uFillTx/>
              <a:latin typeface="Arial"/>
            </a:endParaRPr>
          </a:p>
        </p:txBody>
      </p:sp>
      <p:sp>
        <p:nvSpPr>
          <p:cNvPr id="134" name="Text 5"/>
          <p:cNvSpPr/>
          <p:nvPr/>
        </p:nvSpPr>
        <p:spPr>
          <a:xfrm>
            <a:off x="578520" y="2442240"/>
            <a:ext cx="7986240" cy="5277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La gestion des utilisateurs est assurée par la </a:t>
            </a:r>
            <a:r>
              <a:rPr b="0" lang="en-US" sz="1300" strike="noStrike" u="none">
                <a:solidFill>
                  <a:srgbClr val="272525"/>
                </a:solidFill>
                <a:effectLst/>
                <a:highlight>
                  <a:srgbClr val="f2f2f2"/>
                </a:highlight>
                <a:uFillTx/>
                <a:latin typeface="Consolas"/>
                <a:ea typeface="Consolas"/>
              </a:rPr>
              <a:t>Box Hive UserAuth</a:t>
            </a:r>
            <a:r>
              <a:rPr b="0" lang="en-US" sz="1300" strike="noStrike" u="none">
                <a:solidFill>
                  <a:srgbClr val="272525"/>
                </a:solidFill>
                <a:effectLst/>
                <a:uFillTx/>
                <a:latin typeface="Inter"/>
                <a:ea typeface="Inter"/>
              </a:rPr>
              <a:t>, garantissant un accès sécurisé à l'application.</a:t>
            </a:r>
            <a:endParaRPr b="0" lang="en-US" sz="1300" strike="noStrike" u="none">
              <a:solidFill>
                <a:srgbClr val="ffffff"/>
              </a:solidFill>
              <a:effectLst/>
              <a:uFillTx/>
              <a:latin typeface="Arial"/>
            </a:endParaRPr>
          </a:p>
        </p:txBody>
      </p:sp>
      <p:sp>
        <p:nvSpPr>
          <p:cNvPr id="135" name="Text 6"/>
          <p:cNvSpPr/>
          <p:nvPr/>
        </p:nvSpPr>
        <p:spPr>
          <a:xfrm>
            <a:off x="578520" y="3260160"/>
            <a:ext cx="164520" cy="20592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02</a:t>
            </a:r>
            <a:endParaRPr b="0" lang="en-US" sz="1300" strike="noStrike" u="none">
              <a:solidFill>
                <a:srgbClr val="ffffff"/>
              </a:solidFill>
              <a:effectLst/>
              <a:uFillTx/>
              <a:latin typeface="Arial"/>
            </a:endParaRPr>
          </a:p>
        </p:txBody>
      </p:sp>
      <p:sp>
        <p:nvSpPr>
          <p:cNvPr id="136" name="Shape 7"/>
          <p:cNvSpPr/>
          <p:nvPr/>
        </p:nvSpPr>
        <p:spPr>
          <a:xfrm>
            <a:off x="578520" y="3517920"/>
            <a:ext cx="7986240" cy="22320"/>
          </a:xfrm>
          <a:prstGeom prst="rect">
            <a:avLst/>
          </a:prstGeom>
          <a:solidFill>
            <a:srgbClr val="4950bc"/>
          </a:solidFill>
          <a:ln w="0">
            <a:noFill/>
          </a:ln>
        </p:spPr>
        <p:style>
          <a:lnRef idx="0"/>
          <a:fillRef idx="0"/>
          <a:effectRef idx="0"/>
          <a:fontRef idx="minor"/>
        </p:style>
        <p:txBody>
          <a:bodyPr lIns="90000" rIns="90000" tIns="-21960" bIns="-21960" anchor="t">
            <a:noAutofit/>
          </a:bodyPr>
          <a:p>
            <a:pPr>
              <a:lnSpc>
                <a:spcPct val="100000"/>
              </a:lnSpc>
            </a:pPr>
            <a:endParaRPr b="0" lang="en-US" sz="1800" strike="noStrike" u="none">
              <a:solidFill>
                <a:srgbClr val="ffffff"/>
              </a:solidFill>
              <a:effectLst/>
              <a:uFillTx/>
              <a:latin typeface="Arial"/>
            </a:endParaRPr>
          </a:p>
        </p:txBody>
      </p:sp>
      <p:sp>
        <p:nvSpPr>
          <p:cNvPr id="137" name="Text 8"/>
          <p:cNvSpPr/>
          <p:nvPr/>
        </p:nvSpPr>
        <p:spPr>
          <a:xfrm>
            <a:off x="578520" y="3646440"/>
            <a:ext cx="2065680" cy="2577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Profil Utilisateur</a:t>
            </a:r>
            <a:endParaRPr b="0" lang="en-US" sz="1600" strike="noStrike" u="none">
              <a:solidFill>
                <a:srgbClr val="ffffff"/>
              </a:solidFill>
              <a:effectLst/>
              <a:uFillTx/>
              <a:latin typeface="Arial"/>
            </a:endParaRPr>
          </a:p>
        </p:txBody>
      </p:sp>
      <p:sp>
        <p:nvSpPr>
          <p:cNvPr id="138" name="Text 9"/>
          <p:cNvSpPr/>
          <p:nvPr/>
        </p:nvSpPr>
        <p:spPr>
          <a:xfrm>
            <a:off x="578520" y="4003920"/>
            <a:ext cx="7986240" cy="5277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Les informations personnalisées (nom, profession, chemin d'image, mode d'affichage) sont stockées dans la </a:t>
            </a:r>
            <a:r>
              <a:rPr b="0" lang="en-US" sz="1300" strike="noStrike" u="none">
                <a:solidFill>
                  <a:srgbClr val="272525"/>
                </a:solidFill>
                <a:effectLst/>
                <a:highlight>
                  <a:srgbClr val="f2f2f2"/>
                </a:highlight>
                <a:uFillTx/>
                <a:latin typeface="Consolas"/>
                <a:ea typeface="Consolas"/>
              </a:rPr>
              <a:t>Box UserProfile</a:t>
            </a:r>
            <a:r>
              <a:rPr b="0" lang="en-US" sz="1300" strike="noStrike" u="none">
                <a:solidFill>
                  <a:srgbClr val="272525"/>
                </a:solidFill>
                <a:effectLst/>
                <a:uFillTx/>
                <a:latin typeface="Inter"/>
                <a:ea typeface="Inter"/>
              </a:rPr>
              <a:t>.</a:t>
            </a:r>
            <a:endParaRPr b="0" lang="en-US" sz="1300" strike="noStrike" u="none">
              <a:solidFill>
                <a:srgbClr val="ffffff"/>
              </a:solidFill>
              <a:effectLst/>
              <a:uFillTx/>
              <a:latin typeface="Arial"/>
            </a:endParaRPr>
          </a:p>
        </p:txBody>
      </p:sp>
      <p:sp>
        <p:nvSpPr>
          <p:cNvPr id="139" name="Text 10"/>
          <p:cNvSpPr/>
          <p:nvPr/>
        </p:nvSpPr>
        <p:spPr>
          <a:xfrm>
            <a:off x="578520" y="4821840"/>
            <a:ext cx="164520" cy="20592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03</a:t>
            </a:r>
            <a:endParaRPr b="0" lang="en-US" sz="1300" strike="noStrike" u="none">
              <a:solidFill>
                <a:srgbClr val="ffffff"/>
              </a:solidFill>
              <a:effectLst/>
              <a:uFillTx/>
              <a:latin typeface="Arial"/>
            </a:endParaRPr>
          </a:p>
        </p:txBody>
      </p:sp>
      <p:sp>
        <p:nvSpPr>
          <p:cNvPr id="140" name="Shape 11"/>
          <p:cNvSpPr/>
          <p:nvPr/>
        </p:nvSpPr>
        <p:spPr>
          <a:xfrm>
            <a:off x="578520" y="5079960"/>
            <a:ext cx="7986240" cy="22320"/>
          </a:xfrm>
          <a:prstGeom prst="rect">
            <a:avLst/>
          </a:prstGeom>
          <a:solidFill>
            <a:srgbClr val="4950bc"/>
          </a:solidFill>
          <a:ln w="0">
            <a:noFill/>
          </a:ln>
        </p:spPr>
        <p:style>
          <a:lnRef idx="0"/>
          <a:fillRef idx="0"/>
          <a:effectRef idx="0"/>
          <a:fontRef idx="minor"/>
        </p:style>
        <p:txBody>
          <a:bodyPr lIns="90000" rIns="90000" tIns="-21960" bIns="-21960" anchor="t">
            <a:noAutofit/>
          </a:bodyPr>
          <a:p>
            <a:pPr>
              <a:lnSpc>
                <a:spcPct val="100000"/>
              </a:lnSpc>
            </a:pPr>
            <a:endParaRPr b="0" lang="en-US" sz="1800" strike="noStrike" u="none">
              <a:solidFill>
                <a:srgbClr val="ffffff"/>
              </a:solidFill>
              <a:effectLst/>
              <a:uFillTx/>
              <a:latin typeface="Arial"/>
            </a:endParaRPr>
          </a:p>
        </p:txBody>
      </p:sp>
      <p:sp>
        <p:nvSpPr>
          <p:cNvPr id="141" name="Text 12"/>
          <p:cNvSpPr/>
          <p:nvPr/>
        </p:nvSpPr>
        <p:spPr>
          <a:xfrm>
            <a:off x="578520" y="5208120"/>
            <a:ext cx="2065680" cy="2577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Clé Unique</a:t>
            </a:r>
            <a:endParaRPr b="0" lang="en-US" sz="1600" strike="noStrike" u="none">
              <a:solidFill>
                <a:srgbClr val="ffffff"/>
              </a:solidFill>
              <a:effectLst/>
              <a:uFillTx/>
              <a:latin typeface="Arial"/>
            </a:endParaRPr>
          </a:p>
        </p:txBody>
      </p:sp>
      <p:sp>
        <p:nvSpPr>
          <p:cNvPr id="142" name="Text 13"/>
          <p:cNvSpPr/>
          <p:nvPr/>
        </p:nvSpPr>
        <p:spPr>
          <a:xfrm>
            <a:off x="578520" y="5565600"/>
            <a:ext cx="7986240" cy="5277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Chaque profil est lié de manière unique à l'utilisateur via son adresse e-mail (</a:t>
            </a:r>
            <a:r>
              <a:rPr b="0" lang="en-US" sz="1300" strike="noStrike" u="none">
                <a:solidFill>
                  <a:srgbClr val="272525"/>
                </a:solidFill>
                <a:effectLst/>
                <a:highlight>
                  <a:srgbClr val="f2f2f2"/>
                </a:highlight>
                <a:uFillTx/>
                <a:latin typeface="Consolas"/>
                <a:ea typeface="Consolas"/>
              </a:rPr>
              <a:t>profileBox.put(email, profile)</a:t>
            </a:r>
            <a:r>
              <a:rPr b="0" lang="en-US" sz="1300" strike="noStrike" u="none">
                <a:solidFill>
                  <a:srgbClr val="272525"/>
                </a:solidFill>
                <a:effectLst/>
                <a:uFillTx/>
                <a:latin typeface="Inter"/>
                <a:ea typeface="Inter"/>
              </a:rPr>
              <a:t>).</a:t>
            </a:r>
            <a:endParaRPr b="0" lang="en-US" sz="1300" strike="noStrike" u="none">
              <a:solidFill>
                <a:srgbClr val="ffffff"/>
              </a:solidFill>
              <a:effectLst/>
              <a:uFillTx/>
              <a:latin typeface="Arial"/>
            </a:endParaRPr>
          </a:p>
        </p:txBody>
      </p:sp>
      <p:sp>
        <p:nvSpPr>
          <p:cNvPr id="143" name="Text 14"/>
          <p:cNvSpPr/>
          <p:nvPr/>
        </p:nvSpPr>
        <p:spPr>
          <a:xfrm>
            <a:off x="578520" y="6383520"/>
            <a:ext cx="164520" cy="20592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0" lang="en-US" sz="1300" strike="noStrike" u="none">
                <a:solidFill>
                  <a:srgbClr val="272525"/>
                </a:solidFill>
                <a:effectLst/>
                <a:uFillTx/>
                <a:latin typeface="Inter Light"/>
                <a:ea typeface="Inter Light"/>
              </a:rPr>
              <a:t>04</a:t>
            </a:r>
            <a:endParaRPr b="0" lang="en-US" sz="1300" strike="noStrike" u="none">
              <a:solidFill>
                <a:srgbClr val="ffffff"/>
              </a:solidFill>
              <a:effectLst/>
              <a:uFillTx/>
              <a:latin typeface="Arial"/>
            </a:endParaRPr>
          </a:p>
        </p:txBody>
      </p:sp>
      <p:sp>
        <p:nvSpPr>
          <p:cNvPr id="144" name="Shape 15"/>
          <p:cNvSpPr/>
          <p:nvPr/>
        </p:nvSpPr>
        <p:spPr>
          <a:xfrm>
            <a:off x="578520" y="6641640"/>
            <a:ext cx="7986240" cy="22320"/>
          </a:xfrm>
          <a:prstGeom prst="rect">
            <a:avLst/>
          </a:prstGeom>
          <a:solidFill>
            <a:srgbClr val="4950bc"/>
          </a:solidFill>
          <a:ln w="0">
            <a:noFill/>
          </a:ln>
        </p:spPr>
        <p:style>
          <a:lnRef idx="0"/>
          <a:fillRef idx="0"/>
          <a:effectRef idx="0"/>
          <a:fontRef idx="minor"/>
        </p:style>
        <p:txBody>
          <a:bodyPr lIns="90000" rIns="90000" tIns="-21960" bIns="-21960" anchor="t">
            <a:noAutofit/>
          </a:bodyPr>
          <a:p>
            <a:pPr>
              <a:lnSpc>
                <a:spcPct val="100000"/>
              </a:lnSpc>
            </a:pPr>
            <a:endParaRPr b="0" lang="en-US" sz="1800" strike="noStrike" u="none">
              <a:solidFill>
                <a:srgbClr val="ffffff"/>
              </a:solidFill>
              <a:effectLst/>
              <a:uFillTx/>
              <a:latin typeface="Arial"/>
            </a:endParaRPr>
          </a:p>
        </p:txBody>
      </p:sp>
      <p:sp>
        <p:nvSpPr>
          <p:cNvPr id="145" name="Text 16"/>
          <p:cNvSpPr/>
          <p:nvPr/>
        </p:nvSpPr>
        <p:spPr>
          <a:xfrm>
            <a:off x="578520" y="6769800"/>
            <a:ext cx="2387160" cy="257760"/>
          </a:xfrm>
          <a:prstGeom prst="rect">
            <a:avLst/>
          </a:prstGeom>
          <a:noFill/>
          <a:ln w="0">
            <a:noFill/>
          </a:ln>
        </p:spPr>
        <p:style>
          <a:lnRef idx="0"/>
          <a:fillRef idx="0"/>
          <a:effectRef idx="0"/>
          <a:fontRef idx="minor"/>
        </p:style>
        <p:txBody>
          <a:bodyPr wrap="none" lIns="0" rIns="0" tIns="0" bIns="0" anchor="t">
            <a:noAutofit/>
          </a:bodyPr>
          <a:p>
            <a:pPr>
              <a:lnSpc>
                <a:spcPts val="2001"/>
              </a:lnSpc>
              <a:tabLst>
                <a:tab algn="l" pos="0"/>
              </a:tabLst>
            </a:pPr>
            <a:r>
              <a:rPr b="1" lang="en-US" sz="1600" strike="noStrike" u="none">
                <a:solidFill>
                  <a:srgbClr val="272525"/>
                </a:solidFill>
                <a:effectLst/>
                <a:uFillTx/>
                <a:latin typeface="Inter Bold"/>
                <a:ea typeface="Inter Bold"/>
              </a:rPr>
              <a:t>Déconnexion Sécurisée</a:t>
            </a:r>
            <a:endParaRPr b="0" lang="en-US" sz="1600" strike="noStrike" u="none">
              <a:solidFill>
                <a:srgbClr val="ffffff"/>
              </a:solidFill>
              <a:effectLst/>
              <a:uFillTx/>
              <a:latin typeface="Arial"/>
            </a:endParaRPr>
          </a:p>
        </p:txBody>
      </p:sp>
      <p:sp>
        <p:nvSpPr>
          <p:cNvPr id="146" name="Text 17"/>
          <p:cNvSpPr/>
          <p:nvPr/>
        </p:nvSpPr>
        <p:spPr>
          <a:xfrm>
            <a:off x="578520" y="7127280"/>
            <a:ext cx="7986240" cy="527760"/>
          </a:xfrm>
          <a:prstGeom prst="rect">
            <a:avLst/>
          </a:prstGeom>
          <a:noFill/>
          <a:ln w="0">
            <a:noFill/>
          </a:ln>
        </p:spPr>
        <p:style>
          <a:lnRef idx="0"/>
          <a:fillRef idx="0"/>
          <a:effectRef idx="0"/>
          <a:fontRef idx="minor"/>
        </p:style>
        <p:txBody>
          <a:bodyPr lIns="0" rIns="0" tIns="0" bIns="0" anchor="t">
            <a:noAutofit/>
          </a:bodyPr>
          <a:p>
            <a:pPr>
              <a:lnSpc>
                <a:spcPts val="2049"/>
              </a:lnSpc>
              <a:tabLst>
                <a:tab algn="l" pos="0"/>
              </a:tabLst>
            </a:pPr>
            <a:r>
              <a:rPr b="0" lang="en-US" sz="1300" strike="noStrike" u="none">
                <a:solidFill>
                  <a:srgbClr val="272525"/>
                </a:solidFill>
                <a:effectLst/>
                <a:uFillTx/>
                <a:latin typeface="Inter"/>
                <a:ea typeface="Inter"/>
              </a:rPr>
              <a:t>La remise à </a:t>
            </a:r>
            <a:r>
              <a:rPr b="0" lang="en-US" sz="1300" strike="noStrike" u="none">
                <a:solidFill>
                  <a:srgbClr val="272525"/>
                </a:solidFill>
                <a:effectLst/>
                <a:highlight>
                  <a:srgbClr val="f2f2f2"/>
                </a:highlight>
                <a:uFillTx/>
                <a:latin typeface="Consolas"/>
                <a:ea typeface="Consolas"/>
              </a:rPr>
              <a:t>isLoggedIn = false</a:t>
            </a:r>
            <a:r>
              <a:rPr b="0" lang="en-US" sz="1300" strike="noStrike" u="none">
                <a:solidFill>
                  <a:srgbClr val="272525"/>
                </a:solidFill>
                <a:effectLst/>
                <a:uFillTx/>
                <a:latin typeface="Inter"/>
                <a:ea typeface="Inter"/>
              </a:rPr>
              <a:t> assure une déconnexion complète et sécurisée pour tous les utilisateurs actifs.</a:t>
            </a:r>
            <a:endParaRPr b="0" lang="en-US" sz="1300" strike="noStrike" u="none">
              <a:solidFill>
                <a:srgbClr val="ffffff"/>
              </a:solidFill>
              <a:effectLst/>
              <a:uFillTx/>
              <a:latin typeface="Arial"/>
            </a:endParaRPr>
          </a:p>
        </p:txBody>
      </p:sp>
      <p:pic>
        <p:nvPicPr>
          <p:cNvPr id="147" name="" descr=""/>
          <p:cNvPicPr/>
          <p:nvPr/>
        </p:nvPicPr>
        <p:blipFill>
          <a:blip r:embed="rId1"/>
          <a:stretch/>
        </p:blipFill>
        <p:spPr>
          <a:xfrm>
            <a:off x="8915760" y="28800"/>
            <a:ext cx="5714640" cy="820044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 0"/>
          <p:cNvSpPr/>
          <p:nvPr/>
        </p:nvSpPr>
        <p:spPr>
          <a:xfrm>
            <a:off x="624960" y="491040"/>
            <a:ext cx="8388720" cy="557280"/>
          </a:xfrm>
          <a:prstGeom prst="rect">
            <a:avLst/>
          </a:prstGeom>
          <a:noFill/>
          <a:ln w="0">
            <a:noFill/>
          </a:ln>
        </p:spPr>
        <p:style>
          <a:lnRef idx="0"/>
          <a:fillRef idx="0"/>
          <a:effectRef idx="0"/>
          <a:fontRef idx="minor"/>
        </p:style>
        <p:txBody>
          <a:bodyPr wrap="none" lIns="0" rIns="0" tIns="0" bIns="0" anchor="t">
            <a:noAutofit/>
          </a:bodyPr>
          <a:p>
            <a:pPr>
              <a:lnSpc>
                <a:spcPts val="4351"/>
              </a:lnSpc>
              <a:tabLst>
                <a:tab algn="l" pos="0"/>
              </a:tabLst>
            </a:pPr>
            <a:r>
              <a:rPr b="1" lang="en-US" sz="3500" strike="noStrike" u="none">
                <a:solidFill>
                  <a:srgbClr val="000000"/>
                </a:solidFill>
                <a:effectLst/>
                <a:uFillTx/>
                <a:latin typeface="Inter Bold"/>
                <a:ea typeface="Inter Bold"/>
              </a:rPr>
              <a:t>Focus : Persistance Robuste avec Hive</a:t>
            </a:r>
            <a:endParaRPr b="0" lang="en-US" sz="3500" strike="noStrike" u="none">
              <a:solidFill>
                <a:srgbClr val="ffffff"/>
              </a:solidFill>
              <a:effectLst/>
              <a:uFillTx/>
              <a:latin typeface="Arial"/>
            </a:endParaRPr>
          </a:p>
        </p:txBody>
      </p:sp>
      <p:sp>
        <p:nvSpPr>
          <p:cNvPr id="149" name="Text 1"/>
          <p:cNvSpPr/>
          <p:nvPr/>
        </p:nvSpPr>
        <p:spPr>
          <a:xfrm>
            <a:off x="624960" y="1405800"/>
            <a:ext cx="13380120" cy="570960"/>
          </a:xfrm>
          <a:prstGeom prst="rect">
            <a:avLst/>
          </a:prstGeom>
          <a:noFill/>
          <a:ln w="0">
            <a:noFill/>
          </a:ln>
        </p:spPr>
        <p:style>
          <a:lnRef idx="0"/>
          <a:fillRef idx="0"/>
          <a:effectRef idx="0"/>
          <a:fontRef idx="minor"/>
        </p:style>
        <p:txBody>
          <a:bodyPr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Hive se positionne comme une base de données légère et extrêmement rapide, idéale pour une application mobile ou web ne nécessitant pas de serveur backend complexe.</a:t>
            </a:r>
            <a:endParaRPr b="0" lang="en-US" sz="1400" strike="noStrike" u="none">
              <a:solidFill>
                <a:srgbClr val="ffffff"/>
              </a:solidFill>
              <a:effectLst/>
              <a:uFillTx/>
              <a:latin typeface="Arial"/>
            </a:endParaRPr>
          </a:p>
        </p:txBody>
      </p:sp>
      <p:pic>
        <p:nvPicPr>
          <p:cNvPr id="150" name="Image 0" descr="preencoded.png"/>
          <p:cNvPicPr/>
          <p:nvPr/>
        </p:nvPicPr>
        <p:blipFill>
          <a:blip r:embed="rId1"/>
          <a:stretch/>
        </p:blipFill>
        <p:spPr>
          <a:xfrm>
            <a:off x="624960" y="2178360"/>
            <a:ext cx="13380120" cy="3510000"/>
          </a:xfrm>
          <a:prstGeom prst="rect">
            <a:avLst/>
          </a:prstGeom>
          <a:noFill/>
          <a:ln w="0">
            <a:noFill/>
          </a:ln>
        </p:spPr>
      </p:pic>
      <p:pic>
        <p:nvPicPr>
          <p:cNvPr id="151" name="Image 1" descr="preencoded.png"/>
          <p:cNvPicPr/>
          <p:nvPr/>
        </p:nvPicPr>
        <p:blipFill>
          <a:blip r:embed="rId2">
            <a:extLst>
              <a:ext uri="{96DAC541-7B7A-43D3-8B79-37D633B846F1}">
                <asvg:svgBlip xmlns:asvg="http://schemas.microsoft.com/office/drawing/2016/SVG/main" r:embed="rId3"/>
              </a:ext>
            </a:extLst>
          </a:blip>
          <a:stretch/>
        </p:blipFill>
        <p:spPr>
          <a:xfrm>
            <a:off x="1064880" y="2617920"/>
            <a:ext cx="325080" cy="325080"/>
          </a:xfrm>
          <a:prstGeom prst="rect">
            <a:avLst/>
          </a:prstGeom>
          <a:noFill/>
          <a:ln w="0">
            <a:noFill/>
          </a:ln>
        </p:spPr>
      </p:pic>
      <p:sp>
        <p:nvSpPr>
          <p:cNvPr id="152" name="Text 2"/>
          <p:cNvSpPr/>
          <p:nvPr/>
        </p:nvSpPr>
        <p:spPr>
          <a:xfrm>
            <a:off x="1373040" y="3400200"/>
            <a:ext cx="2241360" cy="3657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tasksBox</a:t>
            </a:r>
            <a:endParaRPr b="0" lang="en-US" sz="1350" strike="noStrike" u="none">
              <a:solidFill>
                <a:srgbClr val="ffffff"/>
              </a:solidFill>
              <a:effectLst/>
              <a:uFillTx/>
              <a:latin typeface="Arial"/>
            </a:endParaRPr>
          </a:p>
        </p:txBody>
      </p:sp>
      <p:sp>
        <p:nvSpPr>
          <p:cNvPr id="153" name="Text 3"/>
          <p:cNvSpPr/>
          <p:nvPr/>
        </p:nvSpPr>
        <p:spPr>
          <a:xfrm>
            <a:off x="1373040" y="3871080"/>
            <a:ext cx="2241360" cy="5857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Stocke les objets Task</a:t>
            </a:r>
            <a:endParaRPr b="0" lang="en-US" sz="1050" strike="noStrike" u="none">
              <a:solidFill>
                <a:srgbClr val="ffffff"/>
              </a:solidFill>
              <a:effectLst/>
              <a:uFillTx/>
              <a:latin typeface="Arial"/>
            </a:endParaRPr>
          </a:p>
        </p:txBody>
      </p:sp>
      <p:pic>
        <p:nvPicPr>
          <p:cNvPr id="154" name="Image 2" descr="preencoded.png"/>
          <p:cNvPicPr/>
          <p:nvPr/>
        </p:nvPicPr>
        <p:blipFill>
          <a:blip r:embed="rId4">
            <a:extLst>
              <a:ext uri="{96DAC541-7B7A-43D3-8B79-37D633B846F1}">
                <asvg:svgBlip xmlns:asvg="http://schemas.microsoft.com/office/drawing/2016/SVG/main" r:embed="rId5"/>
              </a:ext>
            </a:extLst>
          </a:blip>
          <a:stretch/>
        </p:blipFill>
        <p:spPr>
          <a:xfrm>
            <a:off x="4362480" y="2617920"/>
            <a:ext cx="325080" cy="325080"/>
          </a:xfrm>
          <a:prstGeom prst="rect">
            <a:avLst/>
          </a:prstGeom>
          <a:noFill/>
          <a:ln w="0">
            <a:noFill/>
          </a:ln>
        </p:spPr>
      </p:pic>
      <p:sp>
        <p:nvSpPr>
          <p:cNvPr id="155" name="Text 4"/>
          <p:cNvSpPr/>
          <p:nvPr/>
        </p:nvSpPr>
        <p:spPr>
          <a:xfrm>
            <a:off x="4671000" y="3400200"/>
            <a:ext cx="2241360" cy="3657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sessionBox</a:t>
            </a:r>
            <a:endParaRPr b="0" lang="en-US" sz="1350" strike="noStrike" u="none">
              <a:solidFill>
                <a:srgbClr val="ffffff"/>
              </a:solidFill>
              <a:effectLst/>
              <a:uFillTx/>
              <a:latin typeface="Arial"/>
            </a:endParaRPr>
          </a:p>
        </p:txBody>
      </p:sp>
      <p:sp>
        <p:nvSpPr>
          <p:cNvPr id="156" name="Text 5"/>
          <p:cNvSpPr/>
          <p:nvPr/>
        </p:nvSpPr>
        <p:spPr>
          <a:xfrm>
            <a:off x="4671000" y="3871080"/>
            <a:ext cx="2241360" cy="5857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Contient les WorkSession</a:t>
            </a:r>
            <a:endParaRPr b="0" lang="en-US" sz="1050" strike="noStrike" u="none">
              <a:solidFill>
                <a:srgbClr val="ffffff"/>
              </a:solidFill>
              <a:effectLst/>
              <a:uFillTx/>
              <a:latin typeface="Arial"/>
            </a:endParaRPr>
          </a:p>
        </p:txBody>
      </p:sp>
      <p:pic>
        <p:nvPicPr>
          <p:cNvPr id="157" name="Image 3" descr="preencoded.png"/>
          <p:cNvPicPr/>
          <p:nvPr/>
        </p:nvPicPr>
        <p:blipFill>
          <a:blip r:embed="rId6">
            <a:extLst>
              <a:ext uri="{96DAC541-7B7A-43D3-8B79-37D633B846F1}">
                <asvg:svgBlip xmlns:asvg="http://schemas.microsoft.com/office/drawing/2016/SVG/main" r:embed="rId7"/>
              </a:ext>
            </a:extLst>
          </a:blip>
          <a:stretch/>
        </p:blipFill>
        <p:spPr>
          <a:xfrm>
            <a:off x="7660080" y="2617920"/>
            <a:ext cx="325080" cy="325080"/>
          </a:xfrm>
          <a:prstGeom prst="rect">
            <a:avLst/>
          </a:prstGeom>
          <a:noFill/>
          <a:ln w="0">
            <a:noFill/>
          </a:ln>
        </p:spPr>
      </p:pic>
      <p:sp>
        <p:nvSpPr>
          <p:cNvPr id="158" name="Text 6"/>
          <p:cNvSpPr/>
          <p:nvPr/>
        </p:nvSpPr>
        <p:spPr>
          <a:xfrm>
            <a:off x="7968600" y="3546720"/>
            <a:ext cx="2241360" cy="3657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authBox</a:t>
            </a:r>
            <a:endParaRPr b="0" lang="en-US" sz="1350" strike="noStrike" u="none">
              <a:solidFill>
                <a:srgbClr val="ffffff"/>
              </a:solidFill>
              <a:effectLst/>
              <a:uFillTx/>
              <a:latin typeface="Arial"/>
            </a:endParaRPr>
          </a:p>
        </p:txBody>
      </p:sp>
      <p:sp>
        <p:nvSpPr>
          <p:cNvPr id="159" name="Text 7"/>
          <p:cNvSpPr/>
          <p:nvPr/>
        </p:nvSpPr>
        <p:spPr>
          <a:xfrm>
            <a:off x="7968600" y="4017600"/>
            <a:ext cx="2241360" cy="292680"/>
          </a:xfrm>
          <a:prstGeom prst="rect">
            <a:avLst/>
          </a:prstGeom>
          <a:noFill/>
          <a:ln w="0">
            <a:noFill/>
          </a:ln>
        </p:spPr>
        <p:style>
          <a:lnRef idx="0"/>
          <a:fillRef idx="0"/>
          <a:effectRef idx="0"/>
          <a:fontRef idx="minor"/>
        </p:style>
        <p:txBody>
          <a:bodyPr wrap="none"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Gère les UserAuth</a:t>
            </a:r>
            <a:endParaRPr b="0" lang="en-US" sz="1050" strike="noStrike" u="none">
              <a:solidFill>
                <a:srgbClr val="ffffff"/>
              </a:solidFill>
              <a:effectLst/>
              <a:uFillTx/>
              <a:latin typeface="Arial"/>
            </a:endParaRPr>
          </a:p>
        </p:txBody>
      </p:sp>
      <p:pic>
        <p:nvPicPr>
          <p:cNvPr id="160" name="Image 4" descr="preencoded.png"/>
          <p:cNvPicPr/>
          <p:nvPr/>
        </p:nvPicPr>
        <p:blipFill>
          <a:blip r:embed="rId8">
            <a:extLst>
              <a:ext uri="{96DAC541-7B7A-43D3-8B79-37D633B846F1}">
                <asvg:svgBlip xmlns:asvg="http://schemas.microsoft.com/office/drawing/2016/SVG/main" r:embed="rId9"/>
              </a:ext>
            </a:extLst>
          </a:blip>
          <a:stretch/>
        </p:blipFill>
        <p:spPr>
          <a:xfrm>
            <a:off x="10958040" y="2617920"/>
            <a:ext cx="325080" cy="325080"/>
          </a:xfrm>
          <a:prstGeom prst="rect">
            <a:avLst/>
          </a:prstGeom>
          <a:noFill/>
          <a:ln w="0">
            <a:noFill/>
          </a:ln>
        </p:spPr>
      </p:pic>
      <p:sp>
        <p:nvSpPr>
          <p:cNvPr id="161" name="Text 8"/>
          <p:cNvSpPr/>
          <p:nvPr/>
        </p:nvSpPr>
        <p:spPr>
          <a:xfrm>
            <a:off x="11266200" y="3400200"/>
            <a:ext cx="2241360" cy="365760"/>
          </a:xfrm>
          <a:prstGeom prst="rect">
            <a:avLst/>
          </a:prstGeom>
          <a:noFill/>
          <a:ln w="0">
            <a:noFill/>
          </a:ln>
        </p:spPr>
        <p:style>
          <a:lnRef idx="0"/>
          <a:fillRef idx="0"/>
          <a:effectRef idx="0"/>
          <a:fontRef idx="minor"/>
        </p:style>
        <p:txBody>
          <a:bodyPr wrap="none" lIns="0" rIns="0" tIns="0" bIns="0" anchor="t">
            <a:noAutofit/>
          </a:bodyPr>
          <a:p>
            <a:pPr algn="ctr">
              <a:lnSpc>
                <a:spcPts val="1650"/>
              </a:lnSpc>
              <a:tabLst>
                <a:tab algn="l" pos="0"/>
              </a:tabLst>
            </a:pPr>
            <a:r>
              <a:rPr b="1" lang="en-US" sz="1350" strike="noStrike" u="none">
                <a:solidFill>
                  <a:srgbClr val="272525"/>
                </a:solidFill>
                <a:effectLst/>
                <a:uFillTx/>
                <a:latin typeface="Inter Bold"/>
                <a:ea typeface="Inter Bold"/>
              </a:rPr>
              <a:t>profileBox</a:t>
            </a:r>
            <a:endParaRPr b="0" lang="en-US" sz="1350" strike="noStrike" u="none">
              <a:solidFill>
                <a:srgbClr val="ffffff"/>
              </a:solidFill>
              <a:effectLst/>
              <a:uFillTx/>
              <a:latin typeface="Arial"/>
            </a:endParaRPr>
          </a:p>
        </p:txBody>
      </p:sp>
      <p:sp>
        <p:nvSpPr>
          <p:cNvPr id="162" name="Text 9"/>
          <p:cNvSpPr/>
          <p:nvPr/>
        </p:nvSpPr>
        <p:spPr>
          <a:xfrm>
            <a:off x="11266200" y="3871080"/>
            <a:ext cx="2241360" cy="585720"/>
          </a:xfrm>
          <a:prstGeom prst="rect">
            <a:avLst/>
          </a:prstGeom>
          <a:noFill/>
          <a:ln w="0">
            <a:noFill/>
          </a:ln>
        </p:spPr>
        <p:style>
          <a:lnRef idx="0"/>
          <a:fillRef idx="0"/>
          <a:effectRef idx="0"/>
          <a:fontRef idx="minor"/>
        </p:style>
        <p:txBody>
          <a:bodyPr lIns="0" rIns="0" tIns="0" bIns="0" anchor="t">
            <a:noAutofit/>
          </a:bodyPr>
          <a:p>
            <a:pPr algn="ctr">
              <a:lnSpc>
                <a:spcPts val="1349"/>
              </a:lnSpc>
              <a:tabLst>
                <a:tab algn="l" pos="0"/>
              </a:tabLst>
            </a:pPr>
            <a:r>
              <a:rPr b="0" lang="en-US" sz="1050" strike="noStrike" u="none">
                <a:solidFill>
                  <a:srgbClr val="272525"/>
                </a:solidFill>
                <a:effectLst/>
                <a:uFillTx/>
                <a:latin typeface="Inter"/>
                <a:ea typeface="Inter"/>
              </a:rPr>
              <a:t>Profiles liés par email</a:t>
            </a:r>
            <a:endParaRPr b="0" lang="en-US" sz="1050" strike="noStrike" u="none">
              <a:solidFill>
                <a:srgbClr val="ffffff"/>
              </a:solidFill>
              <a:effectLst/>
              <a:uFillTx/>
              <a:latin typeface="Arial"/>
            </a:endParaRPr>
          </a:p>
        </p:txBody>
      </p:sp>
      <p:sp>
        <p:nvSpPr>
          <p:cNvPr id="163" name="Shape 10"/>
          <p:cNvSpPr/>
          <p:nvPr/>
        </p:nvSpPr>
        <p:spPr>
          <a:xfrm>
            <a:off x="624960" y="5889600"/>
            <a:ext cx="13380120" cy="2074680"/>
          </a:xfrm>
          <a:prstGeom prst="roundRect">
            <a:avLst>
              <a:gd name="adj" fmla="val 3613"/>
            </a:avLst>
          </a:prstGeom>
          <a:noFill/>
          <a:ln w="7620">
            <a:solidFill>
              <a:srgbClr val="000000">
                <a:alpha val="8000"/>
              </a:srgbClr>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4" name="Shape 11"/>
          <p:cNvSpPr/>
          <p:nvPr/>
        </p:nvSpPr>
        <p:spPr>
          <a:xfrm>
            <a:off x="632520" y="5897160"/>
            <a:ext cx="13364640" cy="5144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5" name="Text 12"/>
          <p:cNvSpPr/>
          <p:nvPr/>
        </p:nvSpPr>
        <p:spPr>
          <a:xfrm>
            <a:off x="811080" y="6012000"/>
            <a:ext cx="297972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tasksBox</a:t>
            </a:r>
            <a:endParaRPr b="0" lang="en-US" sz="1400" strike="noStrike" u="none">
              <a:solidFill>
                <a:srgbClr val="ffffff"/>
              </a:solidFill>
              <a:effectLst/>
              <a:uFillTx/>
              <a:latin typeface="Arial"/>
            </a:endParaRPr>
          </a:p>
        </p:txBody>
      </p:sp>
      <p:sp>
        <p:nvSpPr>
          <p:cNvPr id="166" name="Text 13"/>
          <p:cNvSpPr/>
          <p:nvPr/>
        </p:nvSpPr>
        <p:spPr>
          <a:xfrm>
            <a:off x="4156200" y="6012000"/>
            <a:ext cx="966276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Contient et gère tous les objets </a:t>
            </a:r>
            <a:r>
              <a:rPr b="0" lang="en-US" sz="1400" strike="noStrike" u="none">
                <a:solidFill>
                  <a:srgbClr val="272525"/>
                </a:solidFill>
                <a:effectLst/>
                <a:highlight>
                  <a:srgbClr val="f2f2f2"/>
                </a:highlight>
                <a:uFillTx/>
                <a:latin typeface="Consolas"/>
                <a:ea typeface="Consolas"/>
              </a:rPr>
              <a:t>Task</a:t>
            </a:r>
            <a:r>
              <a:rPr b="0" lang="en-US" sz="1400" strike="noStrike" u="none">
                <a:solidFill>
                  <a:srgbClr val="272525"/>
                </a:solidFill>
                <a:effectLst/>
                <a:uFillTx/>
                <a:latin typeface="Inter"/>
                <a:ea typeface="Inter"/>
              </a:rPr>
              <a:t> créés par l'utilisateur.</a:t>
            </a:r>
            <a:endParaRPr b="0" lang="en-US" sz="1400" strike="noStrike" u="none">
              <a:solidFill>
                <a:srgbClr val="ffffff"/>
              </a:solidFill>
              <a:effectLst/>
              <a:uFillTx/>
              <a:latin typeface="Arial"/>
            </a:endParaRPr>
          </a:p>
        </p:txBody>
      </p:sp>
      <p:sp>
        <p:nvSpPr>
          <p:cNvPr id="167" name="Shape 14"/>
          <p:cNvSpPr/>
          <p:nvPr/>
        </p:nvSpPr>
        <p:spPr>
          <a:xfrm>
            <a:off x="632520" y="6412320"/>
            <a:ext cx="13364640" cy="5144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8" name="Text 15"/>
          <p:cNvSpPr/>
          <p:nvPr/>
        </p:nvSpPr>
        <p:spPr>
          <a:xfrm>
            <a:off x="811080" y="6527160"/>
            <a:ext cx="297972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sessionBox</a:t>
            </a:r>
            <a:endParaRPr b="0" lang="en-US" sz="1400" strike="noStrike" u="none">
              <a:solidFill>
                <a:srgbClr val="ffffff"/>
              </a:solidFill>
              <a:effectLst/>
              <a:uFillTx/>
              <a:latin typeface="Arial"/>
            </a:endParaRPr>
          </a:p>
        </p:txBody>
      </p:sp>
      <p:sp>
        <p:nvSpPr>
          <p:cNvPr id="169" name="Text 16"/>
          <p:cNvSpPr/>
          <p:nvPr/>
        </p:nvSpPr>
        <p:spPr>
          <a:xfrm>
            <a:off x="4156200" y="6527160"/>
            <a:ext cx="966276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Stocke l'intégralité des objets </a:t>
            </a:r>
            <a:r>
              <a:rPr b="0" lang="en-US" sz="1400" strike="noStrike" u="none">
                <a:solidFill>
                  <a:srgbClr val="272525"/>
                </a:solidFill>
                <a:effectLst/>
                <a:highlight>
                  <a:srgbClr val="f2f2f2"/>
                </a:highlight>
                <a:uFillTx/>
                <a:latin typeface="Consolas"/>
                <a:ea typeface="Consolas"/>
              </a:rPr>
              <a:t>WorkSession</a:t>
            </a:r>
            <a:r>
              <a:rPr b="0" lang="en-US" sz="1400" strike="noStrike" u="none">
                <a:solidFill>
                  <a:srgbClr val="272525"/>
                </a:solidFill>
                <a:effectLst/>
                <a:uFillTx/>
                <a:latin typeface="Inter"/>
                <a:ea typeface="Inter"/>
              </a:rPr>
              <a:t> pour un historique détaillé du temps de travail.</a:t>
            </a:r>
            <a:endParaRPr b="0" lang="en-US" sz="1400" strike="noStrike" u="none">
              <a:solidFill>
                <a:srgbClr val="ffffff"/>
              </a:solidFill>
              <a:effectLst/>
              <a:uFillTx/>
              <a:latin typeface="Arial"/>
            </a:endParaRPr>
          </a:p>
        </p:txBody>
      </p:sp>
      <p:sp>
        <p:nvSpPr>
          <p:cNvPr id="170" name="Shape 17"/>
          <p:cNvSpPr/>
          <p:nvPr/>
        </p:nvSpPr>
        <p:spPr>
          <a:xfrm>
            <a:off x="632520" y="6927480"/>
            <a:ext cx="13364640" cy="5144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1" name="Text 18"/>
          <p:cNvSpPr/>
          <p:nvPr/>
        </p:nvSpPr>
        <p:spPr>
          <a:xfrm>
            <a:off x="811080" y="7041960"/>
            <a:ext cx="297972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authBox</a:t>
            </a:r>
            <a:endParaRPr b="0" lang="en-US" sz="1400" strike="noStrike" u="none">
              <a:solidFill>
                <a:srgbClr val="ffffff"/>
              </a:solidFill>
              <a:effectLst/>
              <a:uFillTx/>
              <a:latin typeface="Arial"/>
            </a:endParaRPr>
          </a:p>
        </p:txBody>
      </p:sp>
      <p:sp>
        <p:nvSpPr>
          <p:cNvPr id="172" name="Text 19"/>
          <p:cNvSpPr/>
          <p:nvPr/>
        </p:nvSpPr>
        <p:spPr>
          <a:xfrm>
            <a:off x="4156200" y="7041960"/>
            <a:ext cx="966276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Gère les objets </a:t>
            </a:r>
            <a:r>
              <a:rPr b="0" lang="en-US" sz="1400" strike="noStrike" u="none">
                <a:solidFill>
                  <a:srgbClr val="272525"/>
                </a:solidFill>
                <a:effectLst/>
                <a:highlight>
                  <a:srgbClr val="f2f2f2"/>
                </a:highlight>
                <a:uFillTx/>
                <a:latin typeface="Consolas"/>
                <a:ea typeface="Consolas"/>
              </a:rPr>
              <a:t>UserAuth</a:t>
            </a:r>
            <a:r>
              <a:rPr b="0" lang="en-US" sz="1400" strike="noStrike" u="none">
                <a:solidFill>
                  <a:srgbClr val="272525"/>
                </a:solidFill>
                <a:effectLst/>
                <a:uFillTx/>
                <a:latin typeface="Inter"/>
                <a:ea typeface="Inter"/>
              </a:rPr>
              <a:t> essentiels à l'authentification et aux informations de connexion.</a:t>
            </a:r>
            <a:endParaRPr b="0" lang="en-US" sz="1400" strike="noStrike" u="none">
              <a:solidFill>
                <a:srgbClr val="ffffff"/>
              </a:solidFill>
              <a:effectLst/>
              <a:uFillTx/>
              <a:latin typeface="Arial"/>
            </a:endParaRPr>
          </a:p>
        </p:txBody>
      </p:sp>
      <p:sp>
        <p:nvSpPr>
          <p:cNvPr id="173" name="Shape 20"/>
          <p:cNvSpPr/>
          <p:nvPr/>
        </p:nvSpPr>
        <p:spPr>
          <a:xfrm>
            <a:off x="632520" y="7442640"/>
            <a:ext cx="13364640" cy="5144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74" name="Text 21"/>
          <p:cNvSpPr/>
          <p:nvPr/>
        </p:nvSpPr>
        <p:spPr>
          <a:xfrm>
            <a:off x="811080" y="7557120"/>
            <a:ext cx="297972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1400" strike="noStrike" u="none">
                <a:solidFill>
                  <a:srgbClr val="272525"/>
                </a:solidFill>
                <a:effectLst/>
                <a:uFillTx/>
                <a:latin typeface="Inter"/>
                <a:ea typeface="Inter"/>
              </a:rPr>
              <a:t>profileBox</a:t>
            </a:r>
            <a:endParaRPr b="0" lang="en-US" sz="1400" strike="noStrike" u="none">
              <a:solidFill>
                <a:srgbClr val="ffffff"/>
              </a:solidFill>
              <a:effectLst/>
              <a:uFillTx/>
              <a:latin typeface="Arial"/>
            </a:endParaRPr>
          </a:p>
        </p:txBody>
      </p:sp>
      <p:sp>
        <p:nvSpPr>
          <p:cNvPr id="175" name="Text 22"/>
          <p:cNvSpPr/>
          <p:nvPr/>
        </p:nvSpPr>
        <p:spPr>
          <a:xfrm>
            <a:off x="4156200" y="7557120"/>
            <a:ext cx="9662760" cy="28512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0" lang="en-US" sz="1400" strike="noStrike" u="none">
                <a:solidFill>
                  <a:srgbClr val="272525"/>
                </a:solidFill>
                <a:effectLst/>
                <a:uFillTx/>
                <a:latin typeface="Inter"/>
                <a:ea typeface="Inter"/>
              </a:rPr>
              <a:t>Détient les objets </a:t>
            </a:r>
            <a:r>
              <a:rPr b="0" lang="en-US" sz="1400" strike="noStrike" u="none">
                <a:solidFill>
                  <a:srgbClr val="272525"/>
                </a:solidFill>
                <a:effectLst/>
                <a:highlight>
                  <a:srgbClr val="f2f2f2"/>
                </a:highlight>
                <a:uFillTx/>
                <a:latin typeface="Consolas"/>
                <a:ea typeface="Consolas"/>
              </a:rPr>
              <a:t>UserProfile</a:t>
            </a:r>
            <a:r>
              <a:rPr b="0" lang="en-US" sz="1400" strike="noStrike" u="none">
                <a:solidFill>
                  <a:srgbClr val="272525"/>
                </a:solidFill>
                <a:effectLst/>
                <a:uFillTx/>
                <a:latin typeface="Inter"/>
                <a:ea typeface="Inter"/>
              </a:rPr>
              <a:t>, chacun étant lié de manière unique à l'e-mail de l'utilisateur.</a:t>
            </a:r>
            <a:endParaRPr b="0" lang="en-US"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 0"/>
          <p:cNvSpPr/>
          <p:nvPr/>
        </p:nvSpPr>
        <p:spPr>
          <a:xfrm>
            <a:off x="745560" y="755640"/>
            <a:ext cx="8228520" cy="664920"/>
          </a:xfrm>
          <a:prstGeom prst="rect">
            <a:avLst/>
          </a:prstGeom>
          <a:noFill/>
          <a:ln w="0">
            <a:noFill/>
          </a:ln>
        </p:spPr>
        <p:style>
          <a:lnRef idx="0"/>
          <a:fillRef idx="0"/>
          <a:effectRef idx="0"/>
          <a:fontRef idx="minor"/>
        </p:style>
        <p:txBody>
          <a:bodyPr wrap="none" lIns="0" rIns="0" tIns="0" bIns="0" anchor="t">
            <a:noAutofit/>
          </a:bodyPr>
          <a:p>
            <a:pPr>
              <a:lnSpc>
                <a:spcPts val="5199"/>
              </a:lnSpc>
              <a:tabLst>
                <a:tab algn="l" pos="0"/>
              </a:tabLst>
            </a:pPr>
            <a:r>
              <a:rPr b="1" lang="en-US" sz="4150" strike="noStrike" u="none">
                <a:solidFill>
                  <a:srgbClr val="000000"/>
                </a:solidFill>
                <a:effectLst/>
                <a:uFillTx/>
                <a:latin typeface="Inter Bold"/>
                <a:ea typeface="Inter Bold"/>
              </a:rPr>
              <a:t>Focus : Gestion de l'État Réactif</a:t>
            </a:r>
            <a:endParaRPr b="0" lang="en-US" sz="4150" strike="noStrike" u="none">
              <a:solidFill>
                <a:srgbClr val="ffffff"/>
              </a:solidFill>
              <a:effectLst/>
              <a:uFillTx/>
              <a:latin typeface="Arial"/>
            </a:endParaRPr>
          </a:p>
        </p:txBody>
      </p:sp>
      <p:sp>
        <p:nvSpPr>
          <p:cNvPr id="177" name="Text 1"/>
          <p:cNvSpPr/>
          <p:nvPr/>
        </p:nvSpPr>
        <p:spPr>
          <a:xfrm>
            <a:off x="745560" y="1506600"/>
            <a:ext cx="10109160" cy="531720"/>
          </a:xfrm>
          <a:prstGeom prst="rect">
            <a:avLst/>
          </a:prstGeom>
          <a:noFill/>
          <a:ln w="0">
            <a:noFill/>
          </a:ln>
        </p:spPr>
        <p:style>
          <a:lnRef idx="0"/>
          <a:fillRef idx="0"/>
          <a:effectRef idx="0"/>
          <a:fontRef idx="minor"/>
        </p:style>
        <p:txBody>
          <a:bodyPr wrap="none" lIns="0" rIns="0" tIns="0" bIns="0" anchor="t">
            <a:noAutofit/>
          </a:bodyPr>
          <a:p>
            <a:pPr>
              <a:lnSpc>
                <a:spcPts val="4150"/>
              </a:lnSpc>
              <a:tabLst>
                <a:tab algn="l" pos="0"/>
              </a:tabLst>
            </a:pPr>
            <a:r>
              <a:rPr b="1" lang="en-US" sz="3350" strike="noStrike" u="none">
                <a:solidFill>
                  <a:srgbClr val="000000"/>
                </a:solidFill>
                <a:effectLst/>
                <a:uFillTx/>
                <a:latin typeface="Inter Bold"/>
                <a:ea typeface="Inter Bold"/>
              </a:rPr>
              <a:t>Réactivité des Vues avec ValueListenableBuilder</a:t>
            </a:r>
            <a:endParaRPr b="0" lang="en-US" sz="3350" strike="noStrike" u="none">
              <a:solidFill>
                <a:srgbClr val="ffffff"/>
              </a:solidFill>
              <a:effectLst/>
              <a:uFillTx/>
              <a:latin typeface="Arial"/>
            </a:endParaRPr>
          </a:p>
        </p:txBody>
      </p:sp>
      <p:sp>
        <p:nvSpPr>
          <p:cNvPr id="178" name="Text 2"/>
          <p:cNvSpPr/>
          <p:nvPr/>
        </p:nvSpPr>
        <p:spPr>
          <a:xfrm>
            <a:off x="745560" y="2358360"/>
            <a:ext cx="13138560" cy="6883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trike="noStrike" u="none">
                <a:solidFill>
                  <a:srgbClr val="272525"/>
                </a:solidFill>
                <a:effectLst/>
                <a:uFillTx/>
                <a:latin typeface="Inter"/>
                <a:ea typeface="Inter"/>
              </a:rPr>
              <a:t>Pour garantir une interface utilisateur toujours à jour sans rechargements manuels fastidieux, nous exploitons la puissance de </a:t>
            </a:r>
            <a:r>
              <a:rPr b="0" lang="en-US" sz="1650" strike="noStrike" u="none">
                <a:solidFill>
                  <a:srgbClr val="272525"/>
                </a:solidFill>
                <a:effectLst/>
                <a:highlight>
                  <a:srgbClr val="f2f2f2"/>
                </a:highlight>
                <a:uFillTx/>
                <a:latin typeface="Consolas"/>
                <a:ea typeface="Consolas"/>
              </a:rPr>
              <a:t>ValueListenableBuilder</a:t>
            </a:r>
            <a:r>
              <a:rPr b="0" lang="en-US" sz="1650" strike="noStrike" u="none">
                <a:solidFill>
                  <a:srgbClr val="272525"/>
                </a:solidFill>
                <a:effectLst/>
                <a:uFillTx/>
                <a:latin typeface="Inter"/>
                <a:ea typeface="Inter"/>
              </a:rPr>
              <a:t> en association avec les </a:t>
            </a:r>
            <a:r>
              <a:rPr b="0" lang="en-US" sz="1650" strike="noStrike" u="none">
                <a:solidFill>
                  <a:srgbClr val="272525"/>
                </a:solidFill>
                <a:effectLst/>
                <a:highlight>
                  <a:srgbClr val="f2f2f2"/>
                </a:highlight>
                <a:uFillTx/>
                <a:latin typeface="Consolas"/>
                <a:ea typeface="Consolas"/>
              </a:rPr>
              <a:t>Boxes Hive</a:t>
            </a:r>
            <a:r>
              <a:rPr b="0" lang="en-US" sz="1650" strike="noStrike" u="none">
                <a:solidFill>
                  <a:srgbClr val="272525"/>
                </a:solidFill>
                <a:effectLst/>
                <a:uFillTx/>
                <a:latin typeface="Inter"/>
                <a:ea typeface="Inter"/>
              </a:rPr>
              <a:t>.</a:t>
            </a:r>
            <a:endParaRPr b="0" lang="en-US" sz="1650" strike="noStrike" u="none">
              <a:solidFill>
                <a:srgbClr val="ffffff"/>
              </a:solidFill>
              <a:effectLst/>
              <a:uFillTx/>
              <a:latin typeface="Arial"/>
            </a:endParaRPr>
          </a:p>
        </p:txBody>
      </p:sp>
      <p:pic>
        <p:nvPicPr>
          <p:cNvPr id="179" name="Image 0" descr="preencoded.png"/>
          <p:cNvPicPr/>
          <p:nvPr/>
        </p:nvPicPr>
        <p:blipFill>
          <a:blip r:embed="rId1"/>
          <a:stretch/>
        </p:blipFill>
        <p:spPr>
          <a:xfrm>
            <a:off x="745560" y="3526920"/>
            <a:ext cx="6309000" cy="2464560"/>
          </a:xfrm>
          <a:prstGeom prst="rect">
            <a:avLst/>
          </a:prstGeom>
          <a:noFill/>
          <a:ln w="0">
            <a:noFill/>
          </a:ln>
        </p:spPr>
      </p:pic>
      <p:sp>
        <p:nvSpPr>
          <p:cNvPr id="180" name="Text 3"/>
          <p:cNvSpPr/>
          <p:nvPr/>
        </p:nvSpPr>
        <p:spPr>
          <a:xfrm>
            <a:off x="4250160" y="3759120"/>
            <a:ext cx="1785240" cy="17352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DataStore → Box (Notifier)</a:t>
            </a:r>
            <a:endParaRPr b="0" lang="en-US" sz="1350" strike="noStrike" u="none">
              <a:solidFill>
                <a:srgbClr val="ffffff"/>
              </a:solidFill>
              <a:effectLst/>
              <a:uFillTx/>
              <a:latin typeface="Arial"/>
            </a:endParaRPr>
          </a:p>
        </p:txBody>
      </p:sp>
      <p:sp>
        <p:nvSpPr>
          <p:cNvPr id="181" name="Text 4"/>
          <p:cNvSpPr/>
          <p:nvPr/>
        </p:nvSpPr>
        <p:spPr>
          <a:xfrm>
            <a:off x="4250160" y="4186440"/>
            <a:ext cx="1963440" cy="17352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Box Notifie les Changements</a:t>
            </a:r>
            <a:endParaRPr b="0" lang="en-US" sz="1350" strike="noStrike" u="none">
              <a:solidFill>
                <a:srgbClr val="ffffff"/>
              </a:solidFill>
              <a:effectLst/>
              <a:uFillTx/>
              <a:latin typeface="Arial"/>
            </a:endParaRPr>
          </a:p>
        </p:txBody>
      </p:sp>
      <p:sp>
        <p:nvSpPr>
          <p:cNvPr id="182" name="Text 5"/>
          <p:cNvSpPr/>
          <p:nvPr/>
        </p:nvSpPr>
        <p:spPr>
          <a:xfrm>
            <a:off x="4250160" y="4613040"/>
            <a:ext cx="1568520" cy="17352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ValueListenableBuilder</a:t>
            </a:r>
            <a:endParaRPr b="0" lang="en-US" sz="1350" strike="noStrike" u="none">
              <a:solidFill>
                <a:srgbClr val="ffffff"/>
              </a:solidFill>
              <a:effectLst/>
              <a:uFillTx/>
              <a:latin typeface="Arial"/>
            </a:endParaRPr>
          </a:p>
        </p:txBody>
      </p:sp>
      <p:sp>
        <p:nvSpPr>
          <p:cNvPr id="183" name="Text 6"/>
          <p:cNvSpPr/>
          <p:nvPr/>
        </p:nvSpPr>
        <p:spPr>
          <a:xfrm>
            <a:off x="4250160" y="5047200"/>
            <a:ext cx="1504440" cy="17352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1" lang="en-US" sz="1350" strike="noStrike" u="none">
                <a:solidFill>
                  <a:srgbClr val="272525"/>
                </a:solidFill>
                <a:effectLst/>
                <a:uFillTx/>
                <a:latin typeface="Inter Bold"/>
                <a:ea typeface="Inter Bold"/>
              </a:rPr>
              <a:t>Reconstruction de l'UI</a:t>
            </a:r>
            <a:endParaRPr b="0" lang="en-US" sz="1350" strike="noStrike" u="none">
              <a:solidFill>
                <a:srgbClr val="ffffff"/>
              </a:solidFill>
              <a:effectLst/>
              <a:uFillTx/>
              <a:latin typeface="Arial"/>
            </a:endParaRPr>
          </a:p>
        </p:txBody>
      </p:sp>
      <p:sp>
        <p:nvSpPr>
          <p:cNvPr id="184" name="Text 7"/>
          <p:cNvSpPr/>
          <p:nvPr/>
        </p:nvSpPr>
        <p:spPr>
          <a:xfrm>
            <a:off x="7582680" y="3479040"/>
            <a:ext cx="6309000" cy="136980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Mise à Jour Instantanée</a:t>
            </a:r>
            <a:r>
              <a:rPr b="0" lang="en-US" sz="1650" strike="noStrike" u="none">
                <a:solidFill>
                  <a:srgbClr val="272525"/>
                </a:solidFill>
                <a:effectLst/>
                <a:uFillTx/>
                <a:latin typeface="Inter"/>
                <a:ea typeface="Inter"/>
              </a:rPr>
              <a:t> : Toute modification (</a:t>
            </a:r>
            <a:r>
              <a:rPr b="0" i="1" lang="en-US" sz="1650" strike="noStrike" u="none">
                <a:solidFill>
                  <a:srgbClr val="272525"/>
                </a:solidFill>
                <a:effectLst/>
                <a:uFillTx/>
                <a:latin typeface="Inter"/>
                <a:ea typeface="Inter"/>
              </a:rPr>
              <a:t>ajout, modification, suppression</a:t>
            </a:r>
            <a:r>
              <a:rPr b="0" lang="en-US" sz="1650" strike="noStrike" u="none">
                <a:solidFill>
                  <a:srgbClr val="272525"/>
                </a:solidFill>
                <a:effectLst/>
                <a:uFillTx/>
                <a:latin typeface="Inter"/>
                <a:ea typeface="Inter"/>
              </a:rPr>
              <a:t>) dans la </a:t>
            </a:r>
            <a:r>
              <a:rPr b="0" lang="en-US" sz="1650" strike="noStrike" u="none">
                <a:solidFill>
                  <a:srgbClr val="272525"/>
                </a:solidFill>
                <a:effectLst/>
                <a:highlight>
                  <a:srgbClr val="f2f2f2"/>
                </a:highlight>
                <a:uFillTx/>
                <a:latin typeface="Consolas"/>
                <a:ea typeface="Consolas"/>
              </a:rPr>
              <a:t>tasksBox</a:t>
            </a:r>
            <a:r>
              <a:rPr b="0" lang="en-US" sz="1650" strike="noStrike" u="none">
                <a:solidFill>
                  <a:srgbClr val="272525"/>
                </a:solidFill>
                <a:effectLst/>
                <a:uFillTx/>
                <a:latin typeface="Inter"/>
                <a:ea typeface="Inter"/>
              </a:rPr>
              <a:t> est immédiatement notifiée à ses écouteurs, assurant une synchronisation parfaite de l'affichage.</a:t>
            </a:r>
            <a:endParaRPr b="0" lang="en-US" sz="1650" strike="noStrike" u="none">
              <a:solidFill>
                <a:srgbClr val="ffffff"/>
              </a:solidFill>
              <a:effectLst/>
              <a:uFillTx/>
              <a:latin typeface="Arial"/>
            </a:endParaRPr>
          </a:p>
        </p:txBody>
      </p:sp>
      <p:sp>
        <p:nvSpPr>
          <p:cNvPr id="185" name="Text 8"/>
          <p:cNvSpPr/>
          <p:nvPr/>
        </p:nvSpPr>
        <p:spPr>
          <a:xfrm>
            <a:off x="7582680" y="4924080"/>
            <a:ext cx="6309000" cy="137772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Profil Dynamique</a:t>
            </a:r>
            <a:r>
              <a:rPr b="0" lang="en-US" sz="1650" strike="noStrike" u="none">
                <a:solidFill>
                  <a:srgbClr val="272525"/>
                </a:solidFill>
                <a:effectLst/>
                <a:uFillTx/>
                <a:latin typeface="Inter"/>
                <a:ea typeface="Inter"/>
              </a:rPr>
              <a:t> : Dans la </a:t>
            </a:r>
            <a:r>
              <a:rPr b="0" lang="en-US" sz="1650" strike="noStrike" u="none">
                <a:solidFill>
                  <a:srgbClr val="272525"/>
                </a:solidFill>
                <a:effectLst/>
                <a:highlight>
                  <a:srgbClr val="f2f2f2"/>
                </a:highlight>
                <a:uFillTx/>
                <a:latin typeface="Consolas"/>
                <a:ea typeface="Consolas"/>
              </a:rPr>
              <a:t>ProfileView</a:t>
            </a:r>
            <a:r>
              <a:rPr b="0" lang="en-US" sz="1650" strike="noStrike" u="none">
                <a:solidFill>
                  <a:srgbClr val="272525"/>
                </a:solidFill>
                <a:effectLst/>
                <a:uFillTx/>
                <a:latin typeface="Inter"/>
                <a:ea typeface="Inter"/>
              </a:rPr>
              <a:t>, l'écoute simultanée des </a:t>
            </a:r>
            <a:r>
              <a:rPr b="0" lang="en-US" sz="1650" strike="noStrike" u="none">
                <a:solidFill>
                  <a:srgbClr val="272525"/>
                </a:solidFill>
                <a:effectLst/>
                <a:highlight>
                  <a:srgbClr val="f2f2f2"/>
                </a:highlight>
                <a:uFillTx/>
                <a:latin typeface="Consolas"/>
                <a:ea typeface="Consolas"/>
              </a:rPr>
              <a:t>authBox</a:t>
            </a:r>
            <a:r>
              <a:rPr b="0" lang="en-US" sz="1650" strike="noStrike" u="none">
                <a:solidFill>
                  <a:srgbClr val="272525"/>
                </a:solidFill>
                <a:effectLst/>
                <a:uFillTx/>
                <a:latin typeface="Inter"/>
                <a:ea typeface="Inter"/>
              </a:rPr>
              <a:t> et </a:t>
            </a:r>
            <a:r>
              <a:rPr b="0" lang="en-US" sz="1650" strike="noStrike" u="none">
                <a:solidFill>
                  <a:srgbClr val="272525"/>
                </a:solidFill>
                <a:effectLst/>
                <a:highlight>
                  <a:srgbClr val="f2f2f2"/>
                </a:highlight>
                <a:uFillTx/>
                <a:latin typeface="Consolas"/>
                <a:ea typeface="Consolas"/>
              </a:rPr>
              <a:t>profileBox</a:t>
            </a:r>
            <a:r>
              <a:rPr b="0" lang="en-US" sz="1650" strike="noStrike" u="none">
                <a:solidFill>
                  <a:srgbClr val="272525"/>
                </a:solidFill>
                <a:effectLst/>
                <a:uFillTx/>
                <a:latin typeface="Inter"/>
                <a:ea typeface="Inter"/>
              </a:rPr>
              <a:t> permet à l'écran de basculer fluidement entre l'état "Connecté" et "Déconnecté", ou d'afficher le profil mis à jour en temps réel.</a:t>
            </a:r>
            <a:endParaRPr b="0" lang="en-US" sz="1650" strike="noStrike" u="none">
              <a:solidFill>
                <a:srgbClr val="ffffff"/>
              </a:solidFill>
              <a:effectLst/>
              <a:uFillTx/>
              <a:latin typeface="Arial"/>
            </a:endParaRPr>
          </a:p>
        </p:txBody>
      </p:sp>
      <p:sp>
        <p:nvSpPr>
          <p:cNvPr id="186" name="Text 9"/>
          <p:cNvSpPr/>
          <p:nvPr/>
        </p:nvSpPr>
        <p:spPr>
          <a:xfrm>
            <a:off x="7582680" y="6377040"/>
            <a:ext cx="6309000" cy="102168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1" lang="en-US" sz="1650" strike="noStrike" u="none">
                <a:solidFill>
                  <a:srgbClr val="272525"/>
                </a:solidFill>
                <a:effectLst/>
                <a:uFillTx/>
                <a:latin typeface="Inter"/>
                <a:ea typeface="Inter"/>
              </a:rPr>
              <a:t>Optimisation</a:t>
            </a:r>
            <a:r>
              <a:rPr b="0" lang="en-US" sz="1650" strike="noStrike" u="none">
                <a:solidFill>
                  <a:srgbClr val="272525"/>
                </a:solidFill>
                <a:effectLst/>
                <a:uFillTx/>
                <a:latin typeface="Inter"/>
                <a:ea typeface="Inter"/>
              </a:rPr>
              <a:t> : Cette approche minimise les reconstructions d'interface inutiles, améliorant ainsi la performance générale de l'application.</a:t>
            </a:r>
            <a:endParaRPr b="0" lang="en-US" sz="16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LibreOffice/25.2.6.2$Linux_X86_64 LibreOffice_project/40d1a0e1d5bdf1afaeae24d9ece32bbb00fa66a4</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2025-12-11T01:45:04Z</dcterms:created>
  <dc:creator/>
  <dc:description/>
  <dc:language>en-US</dc:language>
  <cp:lastModifiedBy/>
  <dcterms:modified xsi:type="dcterms:W3CDTF">2025-12-11T07:18:45Z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